
<file path=[Content_Types].xml><?xml version="1.0" encoding="utf-8"?>
<Types xmlns="http://schemas.openxmlformats.org/package/2006/content-types">
  <Override PartName="/_rels/.rels" ContentType="application/vnd.openxmlformats-package.relationships+xml"/>
  <Override PartName="/docProps/app.xml" ContentType="application/vnd.openxmlformats-officedocument.extended-properties+xml"/>
  <Override PartName="/docProps/core.xml" ContentType="application/vnd.openxmlformats-package.core-properties+xml"/>
  <Override PartName="/ppt/_rels/presentation.xml.rels" ContentType="application/vnd.openxmlformats-package.relationships+xml"/>
  <Override PartName="/ppt/embeddings/oleObject1.xlsx" ContentType="application/vnd.openxmlformats-officedocument.spreadsheetml.sheet"/>
  <Override PartName="/ppt/media/image9.bmp" ContentType="image/bmp"/>
  <Override PartName="/ppt/media/image6.png" ContentType="image/png"/>
  <Override PartName="/ppt/media/image5.png" ContentType="image/png"/>
  <Override PartName="/ppt/media/image4.png" ContentType="image/png"/>
  <Override PartName="/ppt/media/image1.png" ContentType="image/png"/>
  <Override PartName="/ppt/media/image8.png" ContentType="image/png"/>
  <Override PartName="/ppt/media/image34.png" ContentType="image/png"/>
  <Override PartName="/ppt/media/image33.png" ContentType="image/png"/>
  <Override PartName="/ppt/media/image32.png" ContentType="image/png"/>
  <Override PartName="/ppt/media/image31.png" ContentType="image/png"/>
  <Override PartName="/ppt/media/image30.png" ContentType="image/png"/>
  <Override PartName="/ppt/media/image29.png" ContentType="image/png"/>
  <Override PartName="/ppt/media/image28.png" ContentType="image/png"/>
  <Override PartName="/ppt/media/image27.png" ContentType="image/png"/>
  <Override PartName="/ppt/media/image26.png" ContentType="image/png"/>
  <Override PartName="/ppt/media/image25.png" ContentType="image/png"/>
  <Override PartName="/ppt/media/image24.png" ContentType="image/png"/>
  <Override PartName="/ppt/media/image23.png" ContentType="image/png"/>
  <Override PartName="/ppt/media/image22.png" ContentType="image/png"/>
  <Override PartName="/ppt/media/image21.png" ContentType="image/png"/>
  <Override PartName="/ppt/media/image20.png" ContentType="image/png"/>
  <Override PartName="/ppt/media/image19.png" ContentType="image/png"/>
  <Override PartName="/ppt/media/image18.png" ContentType="image/png"/>
  <Override PartName="/ppt/media/image17.png" ContentType="image/png"/>
  <Override PartName="/ppt/media/image3.jpeg" ContentType="image/jpeg"/>
  <Override PartName="/ppt/media/image11.png" ContentType="image/png"/>
  <Override PartName="/ppt/media/image15.png" ContentType="image/png"/>
  <Override PartName="/ppt/media/image2.jpeg" ContentType="image/jpeg"/>
  <Override PartName="/ppt/media/image7.jpeg" ContentType="image/jpeg"/>
  <Override PartName="/ppt/media/image10.png" ContentType="image/png"/>
  <Override PartName="/ppt/media/image12.png" ContentType="image/png"/>
  <Override PartName="/ppt/media/image13.png" ContentType="image/png"/>
  <Override PartName="/ppt/media/image14.png" ContentType="image/png"/>
  <Override PartName="/ppt/media/image16.png" ContentType="image/png"/>
  <Override PartName="/ppt/slideMasters/_rels/slideMaster1.xml.rels" ContentType="application/vnd.openxmlformats-package.relationships+xml"/>
  <Override PartName="/ppt/slideMasters/slideMaster1.xml" ContentType="application/vnd.openxmlformats-officedocument.presentationml.slideMaster+xml"/>
  <Override PartName="/ppt/presentation.xml" ContentType="application/vnd.openxmlformats-officedocument.presentationml.presentation.main+xml"/>
  <Override PartName="/ppt/theme/theme1.xml" ContentType="application/vnd.openxmlformats-officedocument.theme+xml"/>
  <Override PartName="/ppt/slideLayouts/slideLayout12.xml" ContentType="application/vnd.openxmlformats-officedocument.presentationml.slideLayout+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Layouts/slideLayout9.xml" ContentType="application/vnd.openxmlformats-officedocument.presentationml.slideLayout+xml"/>
  <Override PartName="/ppt/slideLayouts/slideLayout8.xml" ContentType="application/vnd.openxmlformats-officedocument.presentationml.slideLayout+xml"/>
  <Override PartName="/ppt/slideLayouts/slideLayout7.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slideLayouts/_rels/slideLayout8.xml.rels" ContentType="application/vnd.openxmlformats-package.relationships+xml"/>
  <Override PartName="/ppt/slideLayouts/_rels/slideLayout7.xml.rels" ContentType="application/vnd.openxmlformats-package.relationships+xml"/>
  <Override PartName="/ppt/slideLayouts/_rels/slideLayout10.xml.rels" ContentType="application/vnd.openxmlformats-package.relationships+xml"/>
  <Override PartName="/ppt/slideLayouts/_rels/slideLayout2.xml.rels" ContentType="application/vnd.openxmlformats-package.relationships+xml"/>
  <Override PartName="/ppt/slideLayouts/_rels/slideLayout9.xml.rels" ContentType="application/vnd.openxmlformats-package.relationships+xml"/>
  <Override PartName="/ppt/slideLayouts/_rels/slideLayout1.xml.rels" ContentType="application/vnd.openxmlformats-package.relationships+xml"/>
  <Override PartName="/ppt/slideLayouts/_rels/slideLayout11.xml.rels" ContentType="application/vnd.openxmlformats-package.relationships+xml"/>
  <Override PartName="/ppt/slideLayouts/_rels/slideLayout3.xml.rels" ContentType="application/vnd.openxmlformats-package.relationships+xml"/>
  <Override PartName="/ppt/slideLayouts/_rels/slideLayout12.xml.rels" ContentType="application/vnd.openxmlformats-package.relationships+xml"/>
  <Override PartName="/ppt/slideLayouts/_rels/slideLayout4.xml.rels" ContentType="application/vnd.openxmlformats-package.relationships+xml"/>
  <Override PartName="/ppt/slideLayouts/_rels/slideLayout5.xml.rels" ContentType="application/vnd.openxmlformats-package.relationships+xml"/>
  <Override PartName="/ppt/slideLayouts/_rels/slideLayout6.xml.rels" ContentType="application/vnd.openxmlformats-package.relationshi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s/_rels/slide29.xml.rels" ContentType="application/vnd.openxmlformats-package.relationships+xml"/>
  <Override PartName="/ppt/slides/_rels/slide28.xml.rels" ContentType="application/vnd.openxmlformats-package.relationships+xml"/>
  <Override PartName="/ppt/slides/_rels/slide32.xml.rels" ContentType="application/vnd.openxmlformats-package.relationships+xml"/>
  <Override PartName="/ppt/slides/_rels/slide27.xml.rels" ContentType="application/vnd.openxmlformats-package.relationships+xml"/>
  <Override PartName="/ppt/slides/_rels/slide26.xml.rels" ContentType="application/vnd.openxmlformats-package.relationships+xml"/>
  <Override PartName="/ppt/slides/_rels/slide31.xml.rels" ContentType="application/vnd.openxmlformats-package.relationships+xml"/>
  <Override PartName="/ppt/slides/_rels/slide25.xml.rels" ContentType="application/vnd.openxmlformats-package.relationships+xml"/>
  <Override PartName="/ppt/slides/_rels/slide30.xml.rels" ContentType="application/vnd.openxmlformats-package.relationships+xml"/>
  <Override PartName="/ppt/slides/_rels/slide24.xml.rels" ContentType="application/vnd.openxmlformats-package.relationships+xml"/>
  <Override PartName="/ppt/slides/_rels/slide23.xml.rels" ContentType="application/vnd.openxmlformats-package.relationships+xml"/>
  <Override PartName="/ppt/slides/_rels/slide22.xml.rels" ContentType="application/vnd.openxmlformats-package.relationships+xml"/>
  <Override PartName="/ppt/slides/_rels/slide21.xml.rels" ContentType="application/vnd.openxmlformats-package.relationships+xml"/>
  <Override PartName="/ppt/slides/_rels/slide20.xml.rels" ContentType="application/vnd.openxmlformats-package.relationships+xml"/>
  <Override PartName="/ppt/slides/_rels/slide19.xml.rels" ContentType="application/vnd.openxmlformats-package.relationships+xml"/>
  <Override PartName="/ppt/slides/_rels/slide18.xml.rels" ContentType="application/vnd.openxmlformats-package.relationships+xml"/>
  <Override PartName="/ppt/slides/_rels/slide17.xml.rels" ContentType="application/vnd.openxmlformats-package.relationships+xml"/>
  <Override PartName="/ppt/slides/_rels/slide6.xml.rels" ContentType="application/vnd.openxmlformats-package.relationships+xml"/>
  <Override PartName="/ppt/slides/_rels/slide5.xml.rels" ContentType="application/vnd.openxmlformats-package.relationships+xml"/>
  <Override PartName="/ppt/slides/_rels/slide4.xml.rels" ContentType="application/vnd.openxmlformats-package.relationships+xml"/>
  <Override PartName="/ppt/slides/_rels/slide3.xml.rels" ContentType="application/vnd.openxmlformats-package.relationships+xml"/>
  <Override PartName="/ppt/slides/_rels/slide33.xml.rels" ContentType="application/vnd.openxmlformats-package.relationships+xml"/>
  <Override PartName="/ppt/slides/_rels/slide1.xml.rels" ContentType="application/vnd.openxmlformats-package.relationships+xml"/>
  <Override PartName="/ppt/slides/_rels/slide9.xml.rels" ContentType="application/vnd.openxmlformats-package.relationships+xml"/>
  <Override PartName="/ppt/slides/_rels/slide2.xml.rels" ContentType="application/vnd.openxmlformats-package.relationships+xml"/>
  <Override PartName="/ppt/slides/_rels/slide7.xml.rels" ContentType="application/vnd.openxmlformats-package.relationships+xml"/>
  <Override PartName="/ppt/slides/_rels/slide8.xml.rels" ContentType="application/vnd.openxmlformats-package.relationships+xml"/>
  <Override PartName="/ppt/slides/_rels/slide10.xml.rels" ContentType="application/vnd.openxmlformats-package.relationships+xml"/>
  <Override PartName="/ppt/slides/_rels/slide11.xml.rels" ContentType="application/vnd.openxmlformats-package.relationships+xml"/>
  <Override PartName="/ppt/slides/_rels/slide12.xml.rels" ContentType="application/vnd.openxmlformats-package.relationships+xml"/>
  <Override PartName="/ppt/slides/_rels/slide13.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_rels/slide16.xml.rels" ContentType="application/vnd.openxmlformats-package.relationships+xml"/>
  <Override PartName="/ppt/slides/slide6.xml" ContentType="application/vnd.openxmlformats-officedocument.presentationml.slide+xml"/>
  <Override PartName="/ppt/slides/slide5.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1.xml" ContentType="application/vnd.openxmlformats-officedocument.presentationml.slide+xml"/>
  <Override PartName="/ppt/slides/slide2.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33.xml" ContentType="application/vnd.openxmlformats-officedocument.presentationml.slide+xml"/>
  <Override PartName="/ppt/slides/slide32.xml" ContentType="application/vnd.openxmlformats-officedocument.presentationml.slide+xml"/>
  <Override PartName="/ppt/slides/slide31.xml" ContentType="application/vnd.openxmlformats-officedocument.presentationml.slide+xml"/>
  <Override PartName="/ppt/slides/slide30.xml" ContentType="application/vnd.openxmlformats-officedocument.presentationml.slide+xml"/>
  <Override PartName="/ppt/slides/slide29.xml" ContentType="application/vnd.openxmlformats-officedocument.presentationml.slide+xml"/>
  <Override PartName="/ppt/slides/slide28.xml" ContentType="application/vnd.openxmlformats-officedocument.presentationml.slide+xml"/>
  <Override PartName="/ppt/slides/slide27.xml" ContentType="application/vnd.openxmlformats-officedocument.presentationml.slide+xml"/>
  <Override PartName="/ppt/slides/slide26.xml" ContentType="application/vnd.openxmlformats-officedocument.presentationml.slide+xml"/>
  <Override PartName="/ppt/slides/slide25.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22.xml" ContentType="application/vnd.openxmlformats-officedocument.presentationml.slide+xml"/>
  <Override PartName="/ppt/slides/slide21.xml" ContentType="application/vnd.openxmlformats-officedocument.presentationml.slide+xml"/>
  <Override PartName="/ppt/slides/slide20.xml" ContentType="application/vnd.openxmlformats-officedocument.presentationml.slide+xml"/>
  <Override PartName="/ppt/slides/slide19.xml" ContentType="application/vnd.openxmlformats-officedocument.presentationml.slide+xml"/>
  <Override PartName="/ppt/slides/slide18.xml" ContentType="application/vnd.openxmlformats-officedocument.presentationml.slide+xml"/>
  <Override PartName="/ppt/slides/slide17.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Lst>
  <p:sldSz cx="10080625" cy="5670550"/>
  <p:notesSz cx="7772400" cy="100584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504000" y="226080"/>
            <a:ext cx="9071640" cy="946440"/>
          </a:xfrm>
          <a:prstGeom prst="rect">
            <a:avLst/>
          </a:prstGeom>
        </p:spPr>
        <p:txBody>
          <a:bodyPr lIns="0" rIns="0" tIns="0" bIns="0" anchor="ctr"/>
          <a:p>
            <a:pPr algn="ctr"/>
            <a:endParaRPr b="0" lang="en-US" sz="4400" spc="-1" strike="noStrike">
              <a:latin typeface="Arial"/>
            </a:endParaRPr>
          </a:p>
        </p:txBody>
      </p:sp>
      <p:sp>
        <p:nvSpPr>
          <p:cNvPr id="27" name="PlaceHolder 2"/>
          <p:cNvSpPr>
            <a:spLocks noGrp="1"/>
          </p:cNvSpPr>
          <p:nvPr>
            <p:ph type="body"/>
          </p:nvPr>
        </p:nvSpPr>
        <p:spPr>
          <a:xfrm>
            <a:off x="504000" y="1326600"/>
            <a:ext cx="9071640" cy="1568160"/>
          </a:xfrm>
          <a:prstGeom prst="rect">
            <a:avLst/>
          </a:prstGeom>
        </p:spPr>
        <p:txBody>
          <a:bodyPr lIns="0" rIns="0" tIns="0" bIns="0">
            <a:normAutofit/>
          </a:bodyPr>
          <a:p>
            <a:endParaRPr b="0" lang="en-US" sz="3200" spc="-1" strike="noStrike">
              <a:latin typeface="Arial"/>
            </a:endParaRPr>
          </a:p>
        </p:txBody>
      </p:sp>
      <p:sp>
        <p:nvSpPr>
          <p:cNvPr id="28" name="PlaceHolder 3"/>
          <p:cNvSpPr>
            <a:spLocks noGrp="1"/>
          </p:cNvSpPr>
          <p:nvPr>
            <p:ph type="body"/>
          </p:nvPr>
        </p:nvSpPr>
        <p:spPr>
          <a:xfrm>
            <a:off x="504000" y="3044160"/>
            <a:ext cx="9071640" cy="1568160"/>
          </a:xfrm>
          <a:prstGeom prst="rect">
            <a:avLst/>
          </a:prstGeom>
        </p:spPr>
        <p:txBody>
          <a:bodyPr lIns="0" rIns="0" tIns="0" bIns="0">
            <a:normAutofit/>
          </a:bodyPr>
          <a:p>
            <a:endParaRPr b="0" lang="en-US" sz="3200" spc="-1" strike="noStrike">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504000" y="226080"/>
            <a:ext cx="9071640" cy="946440"/>
          </a:xfrm>
          <a:prstGeom prst="rect">
            <a:avLst/>
          </a:prstGeom>
        </p:spPr>
        <p:txBody>
          <a:bodyPr lIns="0" rIns="0" tIns="0" bIns="0" anchor="ctr"/>
          <a:p>
            <a:pPr algn="ctr"/>
            <a:endParaRPr b="0" lang="en-US" sz="4400" spc="-1" strike="noStrike">
              <a:latin typeface="Arial"/>
            </a:endParaRPr>
          </a:p>
        </p:txBody>
      </p:sp>
      <p:sp>
        <p:nvSpPr>
          <p:cNvPr id="30" name="PlaceHolder 2"/>
          <p:cNvSpPr>
            <a:spLocks noGrp="1"/>
          </p:cNvSpPr>
          <p:nvPr>
            <p:ph type="body"/>
          </p:nvPr>
        </p:nvSpPr>
        <p:spPr>
          <a:xfrm>
            <a:off x="504000" y="1326600"/>
            <a:ext cx="4426920" cy="1568160"/>
          </a:xfrm>
          <a:prstGeom prst="rect">
            <a:avLst/>
          </a:prstGeom>
        </p:spPr>
        <p:txBody>
          <a:bodyPr lIns="0" rIns="0" tIns="0" bIns="0">
            <a:normAutofit/>
          </a:bodyPr>
          <a:p>
            <a:endParaRPr b="0" lang="en-US" sz="3200" spc="-1" strike="noStrike">
              <a:latin typeface="Arial"/>
            </a:endParaRPr>
          </a:p>
        </p:txBody>
      </p:sp>
      <p:sp>
        <p:nvSpPr>
          <p:cNvPr id="31" name="PlaceHolder 3"/>
          <p:cNvSpPr>
            <a:spLocks noGrp="1"/>
          </p:cNvSpPr>
          <p:nvPr>
            <p:ph type="body"/>
          </p:nvPr>
        </p:nvSpPr>
        <p:spPr>
          <a:xfrm>
            <a:off x="5152680" y="1326600"/>
            <a:ext cx="4426920" cy="1568160"/>
          </a:xfrm>
          <a:prstGeom prst="rect">
            <a:avLst/>
          </a:prstGeom>
        </p:spPr>
        <p:txBody>
          <a:bodyPr lIns="0" rIns="0" tIns="0" bIns="0">
            <a:normAutofit/>
          </a:bodyPr>
          <a:p>
            <a:endParaRPr b="0" lang="en-US" sz="3200" spc="-1" strike="noStrike">
              <a:latin typeface="Arial"/>
            </a:endParaRPr>
          </a:p>
        </p:txBody>
      </p:sp>
      <p:sp>
        <p:nvSpPr>
          <p:cNvPr id="32" name="PlaceHolder 4"/>
          <p:cNvSpPr>
            <a:spLocks noGrp="1"/>
          </p:cNvSpPr>
          <p:nvPr>
            <p:ph type="body"/>
          </p:nvPr>
        </p:nvSpPr>
        <p:spPr>
          <a:xfrm>
            <a:off x="504000" y="3044160"/>
            <a:ext cx="4426920" cy="1568160"/>
          </a:xfrm>
          <a:prstGeom prst="rect">
            <a:avLst/>
          </a:prstGeom>
        </p:spPr>
        <p:txBody>
          <a:bodyPr lIns="0" rIns="0" tIns="0" bIns="0">
            <a:normAutofit/>
          </a:bodyPr>
          <a:p>
            <a:endParaRPr b="0" lang="en-US" sz="3200" spc="-1" strike="noStrike">
              <a:latin typeface="Arial"/>
            </a:endParaRPr>
          </a:p>
        </p:txBody>
      </p:sp>
      <p:sp>
        <p:nvSpPr>
          <p:cNvPr id="33" name="PlaceHolder 5"/>
          <p:cNvSpPr>
            <a:spLocks noGrp="1"/>
          </p:cNvSpPr>
          <p:nvPr>
            <p:ph type="body"/>
          </p:nvPr>
        </p:nvSpPr>
        <p:spPr>
          <a:xfrm>
            <a:off x="5152680" y="3044160"/>
            <a:ext cx="4426920" cy="1568160"/>
          </a:xfrm>
          <a:prstGeom prst="rect">
            <a:avLst/>
          </a:prstGeom>
        </p:spPr>
        <p:txBody>
          <a:bodyPr lIns="0" rIns="0" tIns="0" bIns="0">
            <a:normAutofit/>
          </a:bodyPr>
          <a:p>
            <a:endParaRPr b="0" lang="en-US" sz="3200" spc="-1" strike="noStrike">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504000" y="226080"/>
            <a:ext cx="9071640" cy="946440"/>
          </a:xfrm>
          <a:prstGeom prst="rect">
            <a:avLst/>
          </a:prstGeom>
        </p:spPr>
        <p:txBody>
          <a:bodyPr lIns="0" rIns="0" tIns="0" bIns="0" anchor="ctr"/>
          <a:p>
            <a:pPr algn="ctr"/>
            <a:endParaRPr b="0" lang="en-US" sz="4400" spc="-1" strike="noStrike">
              <a:latin typeface="Arial"/>
            </a:endParaRPr>
          </a:p>
        </p:txBody>
      </p:sp>
      <p:sp>
        <p:nvSpPr>
          <p:cNvPr id="35" name="PlaceHolder 2"/>
          <p:cNvSpPr>
            <a:spLocks noGrp="1"/>
          </p:cNvSpPr>
          <p:nvPr>
            <p:ph type="body"/>
          </p:nvPr>
        </p:nvSpPr>
        <p:spPr>
          <a:xfrm>
            <a:off x="504000" y="1326600"/>
            <a:ext cx="2920680" cy="1568160"/>
          </a:xfrm>
          <a:prstGeom prst="rect">
            <a:avLst/>
          </a:prstGeom>
        </p:spPr>
        <p:txBody>
          <a:bodyPr lIns="0" rIns="0" tIns="0" bIns="0">
            <a:normAutofit/>
          </a:bodyPr>
          <a:p>
            <a:endParaRPr b="0" lang="en-US" sz="3200" spc="-1" strike="noStrike">
              <a:latin typeface="Arial"/>
            </a:endParaRPr>
          </a:p>
        </p:txBody>
      </p:sp>
      <p:sp>
        <p:nvSpPr>
          <p:cNvPr id="36" name="PlaceHolder 3"/>
          <p:cNvSpPr>
            <a:spLocks noGrp="1"/>
          </p:cNvSpPr>
          <p:nvPr>
            <p:ph type="body"/>
          </p:nvPr>
        </p:nvSpPr>
        <p:spPr>
          <a:xfrm>
            <a:off x="3571200" y="1326600"/>
            <a:ext cx="2920680" cy="1568160"/>
          </a:xfrm>
          <a:prstGeom prst="rect">
            <a:avLst/>
          </a:prstGeom>
        </p:spPr>
        <p:txBody>
          <a:bodyPr lIns="0" rIns="0" tIns="0" bIns="0">
            <a:normAutofit/>
          </a:bodyPr>
          <a:p>
            <a:endParaRPr b="0" lang="en-US" sz="3200" spc="-1" strike="noStrike">
              <a:latin typeface="Arial"/>
            </a:endParaRPr>
          </a:p>
        </p:txBody>
      </p:sp>
      <p:sp>
        <p:nvSpPr>
          <p:cNvPr id="37" name="PlaceHolder 4"/>
          <p:cNvSpPr>
            <a:spLocks noGrp="1"/>
          </p:cNvSpPr>
          <p:nvPr>
            <p:ph type="body"/>
          </p:nvPr>
        </p:nvSpPr>
        <p:spPr>
          <a:xfrm>
            <a:off x="6638040" y="1326600"/>
            <a:ext cx="2920680" cy="1568160"/>
          </a:xfrm>
          <a:prstGeom prst="rect">
            <a:avLst/>
          </a:prstGeom>
        </p:spPr>
        <p:txBody>
          <a:bodyPr lIns="0" rIns="0" tIns="0" bIns="0">
            <a:normAutofit/>
          </a:bodyPr>
          <a:p>
            <a:endParaRPr b="0" lang="en-US" sz="3200" spc="-1" strike="noStrike">
              <a:latin typeface="Arial"/>
            </a:endParaRPr>
          </a:p>
        </p:txBody>
      </p:sp>
      <p:sp>
        <p:nvSpPr>
          <p:cNvPr id="38" name="PlaceHolder 5"/>
          <p:cNvSpPr>
            <a:spLocks noGrp="1"/>
          </p:cNvSpPr>
          <p:nvPr>
            <p:ph type="body"/>
          </p:nvPr>
        </p:nvSpPr>
        <p:spPr>
          <a:xfrm>
            <a:off x="504000" y="3044160"/>
            <a:ext cx="2920680" cy="1568160"/>
          </a:xfrm>
          <a:prstGeom prst="rect">
            <a:avLst/>
          </a:prstGeom>
        </p:spPr>
        <p:txBody>
          <a:bodyPr lIns="0" rIns="0" tIns="0" bIns="0">
            <a:normAutofit/>
          </a:bodyPr>
          <a:p>
            <a:endParaRPr b="0" lang="en-US" sz="3200" spc="-1" strike="noStrike">
              <a:latin typeface="Arial"/>
            </a:endParaRPr>
          </a:p>
        </p:txBody>
      </p:sp>
      <p:sp>
        <p:nvSpPr>
          <p:cNvPr id="39" name="PlaceHolder 6"/>
          <p:cNvSpPr>
            <a:spLocks noGrp="1"/>
          </p:cNvSpPr>
          <p:nvPr>
            <p:ph type="body"/>
          </p:nvPr>
        </p:nvSpPr>
        <p:spPr>
          <a:xfrm>
            <a:off x="3571200" y="3044160"/>
            <a:ext cx="2920680" cy="1568160"/>
          </a:xfrm>
          <a:prstGeom prst="rect">
            <a:avLst/>
          </a:prstGeom>
        </p:spPr>
        <p:txBody>
          <a:bodyPr lIns="0" rIns="0" tIns="0" bIns="0">
            <a:normAutofit/>
          </a:bodyPr>
          <a:p>
            <a:endParaRPr b="0" lang="en-US" sz="3200" spc="-1" strike="noStrike">
              <a:latin typeface="Arial"/>
            </a:endParaRPr>
          </a:p>
        </p:txBody>
      </p:sp>
      <p:sp>
        <p:nvSpPr>
          <p:cNvPr id="40" name="PlaceHolder 7"/>
          <p:cNvSpPr>
            <a:spLocks noGrp="1"/>
          </p:cNvSpPr>
          <p:nvPr>
            <p:ph type="body"/>
          </p:nvPr>
        </p:nvSpPr>
        <p:spPr>
          <a:xfrm>
            <a:off x="6638040" y="3044160"/>
            <a:ext cx="2920680" cy="1568160"/>
          </a:xfrm>
          <a:prstGeom prst="rect">
            <a:avLst/>
          </a:prstGeom>
        </p:spPr>
        <p:txBody>
          <a:bodyPr lIns="0" rIns="0" tIns="0" bIns="0">
            <a:normAutofit/>
          </a:bodyPr>
          <a:p>
            <a:endParaRPr b="0" lang="en-US" sz="3200" spc="-1" strike="noStrike">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504000" y="226080"/>
            <a:ext cx="9071640" cy="946440"/>
          </a:xfrm>
          <a:prstGeom prst="rect">
            <a:avLst/>
          </a:prstGeom>
        </p:spPr>
        <p:txBody>
          <a:bodyPr lIns="0" rIns="0" tIns="0" bIns="0" anchor="ctr"/>
          <a:p>
            <a:pPr algn="ctr"/>
            <a:endParaRPr b="0" lang="en-US" sz="4400" spc="-1" strike="noStrike">
              <a:latin typeface="Arial"/>
            </a:endParaRPr>
          </a:p>
        </p:txBody>
      </p:sp>
      <p:sp>
        <p:nvSpPr>
          <p:cNvPr id="6" name="PlaceHolder 2"/>
          <p:cNvSpPr>
            <a:spLocks noGrp="1"/>
          </p:cNvSpPr>
          <p:nvPr>
            <p:ph type="subTitle"/>
          </p:nvPr>
        </p:nvSpPr>
        <p:spPr>
          <a:xfrm>
            <a:off x="504000" y="1326600"/>
            <a:ext cx="9071640" cy="328824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504000" y="226080"/>
            <a:ext cx="9071640" cy="946440"/>
          </a:xfrm>
          <a:prstGeom prst="rect">
            <a:avLst/>
          </a:prstGeom>
        </p:spPr>
        <p:txBody>
          <a:bodyPr lIns="0" rIns="0" tIns="0" bIns="0" anchor="ctr"/>
          <a:p>
            <a:pPr algn="ctr"/>
            <a:endParaRPr b="0" lang="en-US" sz="4400" spc="-1" strike="noStrike">
              <a:latin typeface="Arial"/>
            </a:endParaRPr>
          </a:p>
        </p:txBody>
      </p:sp>
      <p:sp>
        <p:nvSpPr>
          <p:cNvPr id="8" name="PlaceHolder 2"/>
          <p:cNvSpPr>
            <a:spLocks noGrp="1"/>
          </p:cNvSpPr>
          <p:nvPr>
            <p:ph type="body"/>
          </p:nvPr>
        </p:nvSpPr>
        <p:spPr>
          <a:xfrm>
            <a:off x="504000" y="1326600"/>
            <a:ext cx="9071640" cy="32882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504000" y="226080"/>
            <a:ext cx="9071640" cy="946440"/>
          </a:xfrm>
          <a:prstGeom prst="rect">
            <a:avLst/>
          </a:prstGeom>
        </p:spPr>
        <p:txBody>
          <a:bodyPr lIns="0" rIns="0" tIns="0" bIns="0" anchor="ctr"/>
          <a:p>
            <a:pPr algn="ctr"/>
            <a:endParaRPr b="0" lang="en-US" sz="4400" spc="-1" strike="noStrike">
              <a:latin typeface="Arial"/>
            </a:endParaRPr>
          </a:p>
        </p:txBody>
      </p:sp>
      <p:sp>
        <p:nvSpPr>
          <p:cNvPr id="10" name="PlaceHolder 2"/>
          <p:cNvSpPr>
            <a:spLocks noGrp="1"/>
          </p:cNvSpPr>
          <p:nvPr>
            <p:ph type="body"/>
          </p:nvPr>
        </p:nvSpPr>
        <p:spPr>
          <a:xfrm>
            <a:off x="504000" y="1326600"/>
            <a:ext cx="4426920" cy="3288240"/>
          </a:xfrm>
          <a:prstGeom prst="rect">
            <a:avLst/>
          </a:prstGeom>
        </p:spPr>
        <p:txBody>
          <a:bodyPr lIns="0" rIns="0" tIns="0" bIns="0">
            <a:normAutofit/>
          </a:bodyPr>
          <a:p>
            <a:endParaRPr b="0" lang="en-US" sz="3200" spc="-1" strike="noStrike">
              <a:latin typeface="Arial"/>
            </a:endParaRPr>
          </a:p>
        </p:txBody>
      </p:sp>
      <p:sp>
        <p:nvSpPr>
          <p:cNvPr id="11" name="PlaceHolder 3"/>
          <p:cNvSpPr>
            <a:spLocks noGrp="1"/>
          </p:cNvSpPr>
          <p:nvPr>
            <p:ph type="body"/>
          </p:nvPr>
        </p:nvSpPr>
        <p:spPr>
          <a:xfrm>
            <a:off x="5152680" y="1326600"/>
            <a:ext cx="4426920" cy="3288240"/>
          </a:xfrm>
          <a:prstGeom prst="rect">
            <a:avLst/>
          </a:prstGeom>
        </p:spPr>
        <p:txBody>
          <a:bodyPr lIns="0" rIns="0" tIns="0" bIns="0">
            <a:normAutofit/>
          </a:bodyPr>
          <a:p>
            <a:endParaRPr b="0" lang="en-US" sz="3200" spc="-1" strike="noStrike">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504000" y="226080"/>
            <a:ext cx="9071640" cy="946440"/>
          </a:xfrm>
          <a:prstGeom prst="rect">
            <a:avLst/>
          </a:prstGeom>
        </p:spPr>
        <p:txBody>
          <a:bodyPr lIns="0" rIns="0" tIns="0" bIns="0" anchor="ctr"/>
          <a:p>
            <a:pPr algn="ctr"/>
            <a:endParaRPr b="0" lang="en-US" sz="4400" spc="-1" strike="noStrike">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504000" y="226080"/>
            <a:ext cx="9071640" cy="438840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504000" y="226080"/>
            <a:ext cx="9071640" cy="946440"/>
          </a:xfrm>
          <a:prstGeom prst="rect">
            <a:avLst/>
          </a:prstGeom>
        </p:spPr>
        <p:txBody>
          <a:bodyPr lIns="0" rIns="0" tIns="0" bIns="0" anchor="ctr"/>
          <a:p>
            <a:pPr algn="ctr"/>
            <a:endParaRPr b="0" lang="en-US" sz="4400" spc="-1" strike="noStrike">
              <a:latin typeface="Arial"/>
            </a:endParaRPr>
          </a:p>
        </p:txBody>
      </p:sp>
      <p:sp>
        <p:nvSpPr>
          <p:cNvPr id="15" name="PlaceHolder 2"/>
          <p:cNvSpPr>
            <a:spLocks noGrp="1"/>
          </p:cNvSpPr>
          <p:nvPr>
            <p:ph type="body"/>
          </p:nvPr>
        </p:nvSpPr>
        <p:spPr>
          <a:xfrm>
            <a:off x="504000" y="1326600"/>
            <a:ext cx="4426920" cy="1568160"/>
          </a:xfrm>
          <a:prstGeom prst="rect">
            <a:avLst/>
          </a:prstGeom>
        </p:spPr>
        <p:txBody>
          <a:bodyPr lIns="0" rIns="0" tIns="0" bIns="0">
            <a:normAutofit/>
          </a:bodyPr>
          <a:p>
            <a:endParaRPr b="0" lang="en-US" sz="3200" spc="-1" strike="noStrike">
              <a:latin typeface="Arial"/>
            </a:endParaRPr>
          </a:p>
        </p:txBody>
      </p:sp>
      <p:sp>
        <p:nvSpPr>
          <p:cNvPr id="16" name="PlaceHolder 3"/>
          <p:cNvSpPr>
            <a:spLocks noGrp="1"/>
          </p:cNvSpPr>
          <p:nvPr>
            <p:ph type="body"/>
          </p:nvPr>
        </p:nvSpPr>
        <p:spPr>
          <a:xfrm>
            <a:off x="5152680" y="1326600"/>
            <a:ext cx="4426920" cy="3288240"/>
          </a:xfrm>
          <a:prstGeom prst="rect">
            <a:avLst/>
          </a:prstGeom>
        </p:spPr>
        <p:txBody>
          <a:bodyPr lIns="0" rIns="0" tIns="0" bIns="0">
            <a:normAutofit/>
          </a:bodyPr>
          <a:p>
            <a:endParaRPr b="0" lang="en-US" sz="3200" spc="-1" strike="noStrike">
              <a:latin typeface="Arial"/>
            </a:endParaRPr>
          </a:p>
        </p:txBody>
      </p:sp>
      <p:sp>
        <p:nvSpPr>
          <p:cNvPr id="17" name="PlaceHolder 4"/>
          <p:cNvSpPr>
            <a:spLocks noGrp="1"/>
          </p:cNvSpPr>
          <p:nvPr>
            <p:ph type="body"/>
          </p:nvPr>
        </p:nvSpPr>
        <p:spPr>
          <a:xfrm>
            <a:off x="504000" y="3044160"/>
            <a:ext cx="4426920" cy="1568160"/>
          </a:xfrm>
          <a:prstGeom prst="rect">
            <a:avLst/>
          </a:prstGeom>
        </p:spPr>
        <p:txBody>
          <a:bodyPr lIns="0" rIns="0" tIns="0" bIns="0">
            <a:normAutofit/>
          </a:bodyPr>
          <a:p>
            <a:endParaRPr b="0" lang="en-US" sz="3200" spc="-1" strike="noStrike">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504000" y="226080"/>
            <a:ext cx="9071640" cy="946440"/>
          </a:xfrm>
          <a:prstGeom prst="rect">
            <a:avLst/>
          </a:prstGeom>
        </p:spPr>
        <p:txBody>
          <a:bodyPr lIns="0" rIns="0" tIns="0" bIns="0" anchor="ctr"/>
          <a:p>
            <a:pPr algn="ctr"/>
            <a:endParaRPr b="0" lang="en-US" sz="4400" spc="-1" strike="noStrike">
              <a:latin typeface="Arial"/>
            </a:endParaRPr>
          </a:p>
        </p:txBody>
      </p:sp>
      <p:sp>
        <p:nvSpPr>
          <p:cNvPr id="19" name="PlaceHolder 2"/>
          <p:cNvSpPr>
            <a:spLocks noGrp="1"/>
          </p:cNvSpPr>
          <p:nvPr>
            <p:ph type="body"/>
          </p:nvPr>
        </p:nvSpPr>
        <p:spPr>
          <a:xfrm>
            <a:off x="504000" y="1326600"/>
            <a:ext cx="4426920" cy="3288240"/>
          </a:xfrm>
          <a:prstGeom prst="rect">
            <a:avLst/>
          </a:prstGeom>
        </p:spPr>
        <p:txBody>
          <a:bodyPr lIns="0" rIns="0" tIns="0" bIns="0">
            <a:normAutofit/>
          </a:bodyPr>
          <a:p>
            <a:endParaRPr b="0" lang="en-US" sz="3200" spc="-1" strike="noStrike">
              <a:latin typeface="Arial"/>
            </a:endParaRPr>
          </a:p>
        </p:txBody>
      </p:sp>
      <p:sp>
        <p:nvSpPr>
          <p:cNvPr id="20" name="PlaceHolder 3"/>
          <p:cNvSpPr>
            <a:spLocks noGrp="1"/>
          </p:cNvSpPr>
          <p:nvPr>
            <p:ph type="body"/>
          </p:nvPr>
        </p:nvSpPr>
        <p:spPr>
          <a:xfrm>
            <a:off x="5152680" y="1326600"/>
            <a:ext cx="4426920" cy="1568160"/>
          </a:xfrm>
          <a:prstGeom prst="rect">
            <a:avLst/>
          </a:prstGeom>
        </p:spPr>
        <p:txBody>
          <a:bodyPr lIns="0" rIns="0" tIns="0" bIns="0">
            <a:normAutofit/>
          </a:bodyPr>
          <a:p>
            <a:endParaRPr b="0" lang="en-US" sz="3200" spc="-1" strike="noStrike">
              <a:latin typeface="Arial"/>
            </a:endParaRPr>
          </a:p>
        </p:txBody>
      </p:sp>
      <p:sp>
        <p:nvSpPr>
          <p:cNvPr id="21" name="PlaceHolder 4"/>
          <p:cNvSpPr>
            <a:spLocks noGrp="1"/>
          </p:cNvSpPr>
          <p:nvPr>
            <p:ph type="body"/>
          </p:nvPr>
        </p:nvSpPr>
        <p:spPr>
          <a:xfrm>
            <a:off x="5152680" y="3044160"/>
            <a:ext cx="4426920" cy="1568160"/>
          </a:xfrm>
          <a:prstGeom prst="rect">
            <a:avLst/>
          </a:prstGeom>
        </p:spPr>
        <p:txBody>
          <a:bodyPr lIns="0" rIns="0" tIns="0" bIns="0">
            <a:normAutofit/>
          </a:bodyPr>
          <a:p>
            <a:endParaRPr b="0" lang="en-US" sz="3200" spc="-1" strike="noStrike">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504000" y="226080"/>
            <a:ext cx="9071640" cy="946440"/>
          </a:xfrm>
          <a:prstGeom prst="rect">
            <a:avLst/>
          </a:prstGeom>
        </p:spPr>
        <p:txBody>
          <a:bodyPr lIns="0" rIns="0" tIns="0" bIns="0" anchor="ctr"/>
          <a:p>
            <a:pPr algn="ctr"/>
            <a:endParaRPr b="0" lang="en-US" sz="4400" spc="-1" strike="noStrike">
              <a:latin typeface="Arial"/>
            </a:endParaRPr>
          </a:p>
        </p:txBody>
      </p:sp>
      <p:sp>
        <p:nvSpPr>
          <p:cNvPr id="23" name="PlaceHolder 2"/>
          <p:cNvSpPr>
            <a:spLocks noGrp="1"/>
          </p:cNvSpPr>
          <p:nvPr>
            <p:ph type="body"/>
          </p:nvPr>
        </p:nvSpPr>
        <p:spPr>
          <a:xfrm>
            <a:off x="504000" y="1326600"/>
            <a:ext cx="4426920" cy="1568160"/>
          </a:xfrm>
          <a:prstGeom prst="rect">
            <a:avLst/>
          </a:prstGeom>
        </p:spPr>
        <p:txBody>
          <a:bodyPr lIns="0" rIns="0" tIns="0" bIns="0">
            <a:normAutofit/>
          </a:bodyPr>
          <a:p>
            <a:endParaRPr b="0" lang="en-US" sz="3200" spc="-1" strike="noStrike">
              <a:latin typeface="Arial"/>
            </a:endParaRPr>
          </a:p>
        </p:txBody>
      </p:sp>
      <p:sp>
        <p:nvSpPr>
          <p:cNvPr id="24" name="PlaceHolder 3"/>
          <p:cNvSpPr>
            <a:spLocks noGrp="1"/>
          </p:cNvSpPr>
          <p:nvPr>
            <p:ph type="body"/>
          </p:nvPr>
        </p:nvSpPr>
        <p:spPr>
          <a:xfrm>
            <a:off x="5152680" y="1326600"/>
            <a:ext cx="4426920" cy="1568160"/>
          </a:xfrm>
          <a:prstGeom prst="rect">
            <a:avLst/>
          </a:prstGeom>
        </p:spPr>
        <p:txBody>
          <a:bodyPr lIns="0" rIns="0" tIns="0" bIns="0">
            <a:normAutofit/>
          </a:bodyPr>
          <a:p>
            <a:endParaRPr b="0" lang="en-US" sz="3200" spc="-1" strike="noStrike">
              <a:latin typeface="Arial"/>
            </a:endParaRPr>
          </a:p>
        </p:txBody>
      </p:sp>
      <p:sp>
        <p:nvSpPr>
          <p:cNvPr id="25" name="PlaceHolder 4"/>
          <p:cNvSpPr>
            <a:spLocks noGrp="1"/>
          </p:cNvSpPr>
          <p:nvPr>
            <p:ph type="body"/>
          </p:nvPr>
        </p:nvSpPr>
        <p:spPr>
          <a:xfrm>
            <a:off x="504000" y="3044160"/>
            <a:ext cx="9071640" cy="1568160"/>
          </a:xfrm>
          <a:prstGeom prst="rect">
            <a:avLst/>
          </a:prstGeom>
        </p:spPr>
        <p:txBody>
          <a:bodyPr lIns="0" rIns="0" tIns="0" bIns="0">
            <a:normAutofit/>
          </a:bodyPr>
          <a:p>
            <a:endParaRPr b="0" lang="en-US" sz="3200" spc="-1" strike="noStrike">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0" name="PlaceHolder 1"/>
          <p:cNvSpPr>
            <a:spLocks noGrp="1"/>
          </p:cNvSpPr>
          <p:nvPr>
            <p:ph type="title"/>
          </p:nvPr>
        </p:nvSpPr>
        <p:spPr>
          <a:xfrm>
            <a:off x="504000" y="226080"/>
            <a:ext cx="9071640" cy="946440"/>
          </a:xfrm>
          <a:prstGeom prst="rect">
            <a:avLst/>
          </a:prstGeom>
        </p:spPr>
        <p:txBody>
          <a:bodyPr lIns="0" rIns="0" tIns="0" bIns="0" anchor="ctr"/>
          <a:p>
            <a:pPr algn="ctr"/>
            <a:r>
              <a:rPr b="0" lang="en-US" sz="4400" spc="-1" strike="noStrike">
                <a:latin typeface="Arial"/>
              </a:rPr>
              <a:t>Click to edit the title text format</a:t>
            </a:r>
            <a:endParaRPr b="0" lang="en-US" sz="4400" spc="-1" strike="noStrike">
              <a:latin typeface="Arial"/>
            </a:endParaRPr>
          </a:p>
        </p:txBody>
      </p:sp>
      <p:sp>
        <p:nvSpPr>
          <p:cNvPr id="1" name="PlaceHolder 2"/>
          <p:cNvSpPr>
            <a:spLocks noGrp="1"/>
          </p:cNvSpPr>
          <p:nvPr>
            <p:ph type="body"/>
          </p:nvPr>
        </p:nvSpPr>
        <p:spPr>
          <a:xfrm>
            <a:off x="504000" y="1326600"/>
            <a:ext cx="9071640" cy="328824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
        <p:nvSpPr>
          <p:cNvPr id="2" name="PlaceHolder 3"/>
          <p:cNvSpPr>
            <a:spLocks noGrp="1"/>
          </p:cNvSpPr>
          <p:nvPr>
            <p:ph type="dt"/>
          </p:nvPr>
        </p:nvSpPr>
        <p:spPr>
          <a:xfrm>
            <a:off x="504000" y="5165280"/>
            <a:ext cx="2348280" cy="390600"/>
          </a:xfrm>
          <a:prstGeom prst="rect">
            <a:avLst/>
          </a:prstGeom>
        </p:spPr>
        <p:txBody>
          <a:bodyPr lIns="0" rIns="0" tIns="0" bIns="0"/>
          <a:p>
            <a:r>
              <a:rPr b="0" lang="en-US" sz="1400" spc="-1" strike="noStrike">
                <a:latin typeface="Times New Roman"/>
              </a:rPr>
              <a:t>&lt;date/time&gt;</a:t>
            </a:r>
            <a:endParaRPr b="0" lang="en-US" sz="1400" spc="-1" strike="noStrike">
              <a:latin typeface="Times New Roman"/>
            </a:endParaRPr>
          </a:p>
        </p:txBody>
      </p:sp>
      <p:sp>
        <p:nvSpPr>
          <p:cNvPr id="3" name="PlaceHolder 4"/>
          <p:cNvSpPr>
            <a:spLocks noGrp="1"/>
          </p:cNvSpPr>
          <p:nvPr>
            <p:ph type="ftr"/>
          </p:nvPr>
        </p:nvSpPr>
        <p:spPr>
          <a:xfrm>
            <a:off x="3447360" y="5165280"/>
            <a:ext cx="3195000" cy="390600"/>
          </a:xfrm>
          <a:prstGeom prst="rect">
            <a:avLst/>
          </a:prstGeom>
        </p:spPr>
        <p:txBody>
          <a:bodyPr lIns="0" rIns="0" tIns="0" bIns="0"/>
          <a:p>
            <a:pPr algn="ctr"/>
            <a:r>
              <a:rPr b="0" lang="en-US" sz="1400" spc="-1" strike="noStrike">
                <a:latin typeface="Times New Roman"/>
              </a:rPr>
              <a:t>&lt;footer&gt;</a:t>
            </a:r>
            <a:endParaRPr b="0" lang="en-US" sz="1400" spc="-1" strike="noStrike">
              <a:latin typeface="Times New Roman"/>
            </a:endParaRPr>
          </a:p>
        </p:txBody>
      </p:sp>
      <p:sp>
        <p:nvSpPr>
          <p:cNvPr id="4" name="PlaceHolder 5"/>
          <p:cNvSpPr>
            <a:spLocks noGrp="1"/>
          </p:cNvSpPr>
          <p:nvPr>
            <p:ph type="sldNum"/>
          </p:nvPr>
        </p:nvSpPr>
        <p:spPr>
          <a:xfrm>
            <a:off x="7227360" y="5165280"/>
            <a:ext cx="2348280" cy="390600"/>
          </a:xfrm>
          <a:prstGeom prst="rect">
            <a:avLst/>
          </a:prstGeom>
        </p:spPr>
        <p:txBody>
          <a:bodyPr lIns="0" rIns="0" tIns="0" bIns="0"/>
          <a:p>
            <a:pPr algn="r"/>
            <a:fld id="{E8F4F28B-43C7-450B-A6B2-5B77E2B40061}" type="slidenum">
              <a:rPr b="0" lang="en-US" sz="1400" spc="-1" strike="noStrike">
                <a:latin typeface="Times New Roman"/>
              </a:rPr>
              <a:t>&lt;number&gt;</a:t>
            </a:fld>
            <a:endParaRPr b="0" lang="en-US" sz="14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0.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3.xml"/>
</Relationships>
</file>

<file path=ppt/slides/_rels/slide11.xml.rels><?xml version="1.0" encoding="UTF-8"?>
<Relationships xmlns="http://schemas.openxmlformats.org/package/2006/relationships"><Relationship Id="rId1" Type="http://schemas.openxmlformats.org/officeDocument/2006/relationships/package" Target="../embeddings/oleObject1.xlsx"/><Relationship Id="rId2" Type="http://schemas.openxmlformats.org/officeDocument/2006/relationships/image" Target="../media/image9.bmp"/><Relationship Id="rId3" Type="http://schemas.openxmlformats.org/officeDocument/2006/relationships/slideLayout" Target="../slideLayouts/slideLayout3.xml"/>
</Relationships>
</file>

<file path=ppt/slides/_rels/slide12.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slideLayout" Target="../slideLayouts/slideLayout3.xml"/>
</Relationships>
</file>

<file path=ppt/slides/_rels/slide13.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14.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15.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16.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3.xml"/>
</Relationships>
</file>

<file path=ppt/slides/_rels/slide17.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18.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19.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slideLayout" Target="../slideLayouts/slideLayout2.xml"/>
</Relationships>
</file>

<file path=ppt/slides/_rels/slide2.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2.xml"/>
</Relationships>
</file>

<file path=ppt/slides/_rels/slide20.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image" Target="../media/image14.png"/><Relationship Id="rId3" Type="http://schemas.openxmlformats.org/officeDocument/2006/relationships/slideLayout" Target="../slideLayouts/slideLayout2.xml"/>
</Relationships>
</file>

<file path=ppt/slides/_rels/slide21.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image" Target="../media/image16.png"/><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slideLayout" Target="../slideLayouts/slideLayout2.xml"/>
</Relationships>
</file>

<file path=ppt/slides/_rels/slide22.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image" Target="../media/image20.png"/><Relationship Id="rId3" Type="http://schemas.openxmlformats.org/officeDocument/2006/relationships/image" Target="../media/image21.png"/><Relationship Id="rId4" Type="http://schemas.openxmlformats.org/officeDocument/2006/relationships/image" Target="../media/image22.png"/><Relationship Id="rId5" Type="http://schemas.openxmlformats.org/officeDocument/2006/relationships/slideLayout" Target="../slideLayouts/slideLayout2.xml"/>
</Relationships>
</file>

<file path=ppt/slides/_rels/slide23.xml.rels><?xml version="1.0" encoding="UTF-8"?>
<Relationships xmlns="http://schemas.openxmlformats.org/package/2006/relationships"><Relationship Id="rId1" Type="http://schemas.openxmlformats.org/officeDocument/2006/relationships/image" Target="../media/image23.png"/><Relationship Id="rId2" Type="http://schemas.openxmlformats.org/officeDocument/2006/relationships/image" Target="../media/image24.png"/><Relationship Id="rId3" Type="http://schemas.openxmlformats.org/officeDocument/2006/relationships/slideLayout" Target="../slideLayouts/slideLayout2.xml"/>
</Relationships>
</file>

<file path=ppt/slides/_rels/slide24.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26.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27.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
<Relationships xmlns="http://schemas.openxmlformats.org/package/2006/relationships"><Relationship Id="rId1" Type="http://schemas.openxmlformats.org/officeDocument/2006/relationships/hyperlink" Target="https://support.wahoofitness.com/hc/en-us/articles/115000738484-Tire-Size-Chart" TargetMode="External"/><Relationship Id="rId2" Type="http://schemas.openxmlformats.org/officeDocument/2006/relationships/image" Target="../media/image25.png"/><Relationship Id="rId3" Type="http://schemas.openxmlformats.org/officeDocument/2006/relationships/image" Target="../media/image26.png"/><Relationship Id="rId4" Type="http://schemas.openxmlformats.org/officeDocument/2006/relationships/image" Target="../media/image27.png"/><Relationship Id="rId5" Type="http://schemas.openxmlformats.org/officeDocument/2006/relationships/image" Target="../media/image28.png"/><Relationship Id="rId6" Type="http://schemas.openxmlformats.org/officeDocument/2006/relationships/image" Target="../media/image29.png"/><Relationship Id="rId7" Type="http://schemas.openxmlformats.org/officeDocument/2006/relationships/slideLayout" Target="../slideLayouts/slideLayout2.xml"/>
</Relationships>
</file>

<file path=ppt/slides/_rels/slide29.xml.rels><?xml version="1.0" encoding="UTF-8"?>
<Relationships xmlns="http://schemas.openxmlformats.org/package/2006/relationships"><Relationship Id="rId1" Type="http://schemas.openxmlformats.org/officeDocument/2006/relationships/image" Target="../media/image30.png"/><Relationship Id="rId2" Type="http://schemas.openxmlformats.org/officeDocument/2006/relationships/image" Target="../media/image31.png"/><Relationship Id="rId3" Type="http://schemas.openxmlformats.org/officeDocument/2006/relationships/image" Target="../media/image32.png"/><Relationship Id="rId4" Type="http://schemas.openxmlformats.org/officeDocument/2006/relationships/image" Target="../media/image33.png"/><Relationship Id="rId5" Type="http://schemas.openxmlformats.org/officeDocument/2006/relationships/image" Target="../media/image34.png"/><Relationship Id="rId6" Type="http://schemas.openxmlformats.org/officeDocument/2006/relationships/slideLayout" Target="../slideLayouts/slideLayout2.xml"/>
</Relationships>
</file>

<file path=ppt/slides/_rels/slide3.xml.rels><?xml version="1.0" encoding="UTF-8"?>
<Relationships xmlns="http://schemas.openxmlformats.org/package/2006/relationships"><Relationship Id="rId1" Type="http://schemas.openxmlformats.org/officeDocument/2006/relationships/image" Target="../media/image2.jpeg"/><Relationship Id="rId2" Type="http://schemas.openxmlformats.org/officeDocument/2006/relationships/slideLayout" Target="../slideLayouts/slideLayout2.xml"/>
</Relationships>
</file>

<file path=ppt/slides/_rels/slide30.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31.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32.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33.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4.xml.rels><?xml version="1.0" encoding="UTF-8"?>
<Relationships xmlns="http://schemas.openxmlformats.org/package/2006/relationships"><Relationship Id="rId1" Type="http://schemas.openxmlformats.org/officeDocument/2006/relationships/image" Target="../media/image3.jpeg"/><Relationship Id="rId2" Type="http://schemas.openxmlformats.org/officeDocument/2006/relationships/hyperlink" Target="https://www.amazon.com/Wahoo-Cycling-Cadence-Sensor-Bluetooth/dp/B01DIE7LUG/ref=sr_1_3?crid=IO0CJG8TUWMK&amp;keywords=wahoo%2Bspeed%2Bsensor&amp;qid=1671898986&amp;sprefix=wahoo%2Bspee%2Caps%2C89&amp;sr=8-3&amp;th=1" TargetMode="External"/><Relationship Id="rId3" Type="http://schemas.openxmlformats.org/officeDocument/2006/relationships/slideLayout" Target="../slideLayouts/slideLayout2.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6.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image" Target="../media/image5.png"/><Relationship Id="rId3" Type="http://schemas.openxmlformats.org/officeDocument/2006/relationships/slideLayout" Target="../slideLayouts/slideLayout3.xml"/>
</Relationships>
</file>

<file path=ppt/slides/_rels/slide7.xml.rels><?xml version="1.0" encoding="UTF-8"?>
<Relationships xmlns="http://schemas.openxmlformats.org/package/2006/relationships"><Relationship Id="rId1" Type="http://schemas.openxmlformats.org/officeDocument/2006/relationships/hyperlink" Target="https://opensource.com/resources/what-arduino#:~:text=In%20a%20nutshell%2C%20an%20Arduino,interact%20with%20the%20real%20world." TargetMode="External"/><Relationship Id="rId2" Type="http://schemas.openxmlformats.org/officeDocument/2006/relationships/slideLayout" Target="../slideLayouts/slideLayout3.xml"/>
</Relationships>
</file>

<file path=ppt/slides/_rels/slide8.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image" Target="../media/image7.jpeg"/><Relationship Id="rId3" Type="http://schemas.openxmlformats.org/officeDocument/2006/relationships/slideLayout" Target="../slideLayouts/slideLayout2.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 name="TextShape 1"/>
          <p:cNvSpPr txBox="1"/>
          <p:nvPr/>
        </p:nvSpPr>
        <p:spPr>
          <a:xfrm>
            <a:off x="457200" y="365760"/>
            <a:ext cx="9144000" cy="1370160"/>
          </a:xfrm>
          <a:prstGeom prst="rect">
            <a:avLst/>
          </a:prstGeom>
          <a:noFill/>
          <a:ln>
            <a:noFill/>
          </a:ln>
        </p:spPr>
        <p:txBody>
          <a:bodyPr lIns="90000" rIns="90000" tIns="45000" bIns="45000"/>
          <a:p>
            <a:r>
              <a:rPr b="0" lang="en-US" sz="1800" spc="-1" strike="noStrike">
                <a:latin typeface="Arial"/>
              </a:rPr>
              <a:t>Summary:</a:t>
            </a:r>
            <a:r>
              <a:rPr b="0" lang="en-US" sz="1800" spc="-1" strike="noStrike">
                <a:latin typeface="Arial"/>
              </a:rPr>
              <a:t>	</a:t>
            </a:r>
            <a:r>
              <a:rPr b="0" lang="en-US" sz="1800" spc="-1" strike="noStrike">
                <a:latin typeface="Arial"/>
              </a:rPr>
              <a:t>In my humble opinion, riding a bike trainer is mind numbing.</a:t>
            </a:r>
            <a:endParaRPr b="0" lang="en-US" sz="1800" spc="-1" strike="noStrike">
              <a:latin typeface="Arial"/>
            </a:endParaRPr>
          </a:p>
          <a:p>
            <a:r>
              <a:rPr b="0" lang="en-US" sz="1800" spc="-1" strike="noStrike">
                <a:latin typeface="Arial"/>
              </a:rPr>
              <a:t>	</a:t>
            </a:r>
            <a:r>
              <a:rPr b="0" lang="en-US" sz="1800" spc="-1" strike="noStrike">
                <a:latin typeface="Arial"/>
              </a:rPr>
              <a:t>	</a:t>
            </a:r>
            <a:r>
              <a:rPr b="0" lang="en-US" sz="1800" spc="-1" strike="noStrike">
                <a:latin typeface="Arial"/>
              </a:rPr>
              <a:t>	</a:t>
            </a:r>
            <a:r>
              <a:rPr b="0" lang="en-US" sz="1800" spc="-1" strike="noStrike">
                <a:latin typeface="Arial"/>
              </a:rPr>
              <a:t>Playing a flight simulator (without warping time) is equally mind numbing.</a:t>
            </a:r>
            <a:endParaRPr b="0" lang="en-US" sz="1800" spc="-1" strike="noStrike">
              <a:latin typeface="Arial"/>
            </a:endParaRPr>
          </a:p>
          <a:p>
            <a:r>
              <a:rPr b="0" lang="en-US" sz="1800" spc="-1" strike="noStrike">
                <a:latin typeface="Arial"/>
              </a:rPr>
              <a:t>	</a:t>
            </a:r>
            <a:r>
              <a:rPr b="0" lang="en-US" sz="1800" spc="-1" strike="noStrike">
                <a:latin typeface="Arial"/>
              </a:rPr>
              <a:t>	</a:t>
            </a:r>
            <a:r>
              <a:rPr b="0" lang="en-US" sz="1800" spc="-1" strike="noStrike">
                <a:latin typeface="Arial"/>
              </a:rPr>
              <a:t>	</a:t>
            </a:r>
            <a:r>
              <a:rPr b="0" lang="en-US" sz="1800" spc="-1" strike="noStrike">
                <a:latin typeface="Arial"/>
              </a:rPr>
              <a:t>In combination, the lead to a palatable activity for me.</a:t>
            </a:r>
            <a:endParaRPr b="0" lang="en-US" sz="1800" spc="-1" strike="noStrike">
              <a:latin typeface="Arial"/>
            </a:endParaRPr>
          </a:p>
          <a:p>
            <a:endParaRPr b="0" lang="en-US" sz="1800" spc="-1" strike="noStrike">
              <a:latin typeface="Arial"/>
            </a:endParaRPr>
          </a:p>
          <a:p>
            <a:endParaRPr b="0" lang="en-US" sz="1800" spc="-1" strike="noStrike">
              <a:latin typeface="Arial"/>
            </a:endParaRPr>
          </a:p>
        </p:txBody>
      </p:sp>
    </p:spTree>
  </p:cSld>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70" name="" descr=""/>
          <p:cNvPicPr/>
          <p:nvPr/>
        </p:nvPicPr>
        <p:blipFill>
          <a:blip r:embed="rId1">
            <a:alphaModFix amt="50000"/>
          </a:blip>
          <a:srcRect l="9782" t="13114" r="62093" b="28686"/>
          <a:stretch/>
        </p:blipFill>
        <p:spPr>
          <a:xfrm>
            <a:off x="274320" y="91800"/>
            <a:ext cx="2834280" cy="3200040"/>
          </a:xfrm>
          <a:prstGeom prst="rect">
            <a:avLst/>
          </a:prstGeom>
          <a:ln>
            <a:noFill/>
          </a:ln>
        </p:spPr>
      </p:pic>
      <p:sp>
        <p:nvSpPr>
          <p:cNvPr id="71" name="TextShape 1"/>
          <p:cNvSpPr txBox="1"/>
          <p:nvPr/>
        </p:nvSpPr>
        <p:spPr>
          <a:xfrm>
            <a:off x="3566160" y="182880"/>
            <a:ext cx="5760720" cy="1114200"/>
          </a:xfrm>
          <a:prstGeom prst="rect">
            <a:avLst/>
          </a:prstGeom>
          <a:noFill/>
          <a:ln>
            <a:noFill/>
          </a:ln>
        </p:spPr>
        <p:txBody>
          <a:bodyPr lIns="90000" rIns="90000" tIns="45000" bIns="45000"/>
          <a:p>
            <a:r>
              <a:rPr b="0" lang="en-US" sz="1800" spc="-1" strike="noStrike">
                <a:latin typeface="Arial"/>
              </a:rPr>
              <a:t>This is nerdy, and I am pretty sure the Arduinos are working even if their serial outputs are not visible, but, I like to know they are working (and how hard I am working the bike) while playing FlightGear.</a:t>
            </a:r>
            <a:endParaRPr b="0" lang="en-US" sz="1800" spc="-1" strike="noStrike">
              <a:latin typeface="Arial"/>
            </a:endParaRPr>
          </a:p>
        </p:txBody>
      </p:sp>
    </p:spTree>
  </p:cSld>
  <p:timing>
    <p:tnLst>
      <p:par>
        <p:cTn id="17" dur="indefinite" restart="never" nodeType="tmRoot">
          <p:childTnLst>
            <p:seq>
              <p:cTn id="18" dur="indefinite" nodeType="mainSeq"/>
              <p:prevCondLst>
                <p:cond delay="0" evt="onPrev">
                  <p:tgtEl>
                    <p:sldTgt/>
                  </p:tgtEl>
                </p:cond>
              </p:prevCondLst>
              <p:nextCondLst>
                <p:cond delay="0" evt="onNext">
                  <p:tgtEl>
                    <p:sldTgt/>
                  </p:tgtEl>
                </p:cond>
              </p:nextCondLst>
            </p:seq>
          </p:childTnLst>
        </p:cTn>
      </p:par>
    </p:tnLst>
  </p:timing>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2" name="TextShape 1"/>
          <p:cNvSpPr txBox="1"/>
          <p:nvPr/>
        </p:nvSpPr>
        <p:spPr>
          <a:xfrm>
            <a:off x="457200" y="274320"/>
            <a:ext cx="9144000" cy="4697640"/>
          </a:xfrm>
          <a:prstGeom prst="rect">
            <a:avLst/>
          </a:prstGeom>
          <a:noFill/>
          <a:ln>
            <a:noFill/>
          </a:ln>
        </p:spPr>
        <p:txBody>
          <a:bodyPr lIns="90000" rIns="90000" tIns="45000" bIns="45000"/>
          <a:p>
            <a:r>
              <a:rPr b="0" lang="en-US" sz="1800" spc="-1" strike="noStrike">
                <a:latin typeface="Arial"/>
              </a:rPr>
              <a:t>How are SpeedGradient, SpeedDelta, and MaxSpeed defined?</a:t>
            </a:r>
            <a:endParaRPr b="0" lang="en-US" sz="1800" spc="-1" strike="noStrike">
              <a:latin typeface="Arial"/>
            </a:endParaRPr>
          </a:p>
          <a:p>
            <a:endParaRPr b="0" lang="en-US" sz="1800" spc="-1" strike="noStrike">
              <a:latin typeface="Arial"/>
            </a:endParaRPr>
          </a:p>
          <a:p>
            <a:r>
              <a:rPr b="0" lang="en-US" sz="1800" spc="-1" strike="noStrike">
                <a:latin typeface="Arial"/>
              </a:rPr>
              <a:t>I found something that worked for me…. Below is a link to a spreadsheet</a:t>
            </a:r>
            <a:endParaRPr b="0" lang="en-US" sz="1800" spc="-1" strike="noStrike">
              <a:latin typeface="Arial"/>
            </a:endParaRPr>
          </a:p>
          <a:p>
            <a:endParaRPr b="0" lang="en-US" sz="1800" spc="-1" strike="noStrike">
              <a:latin typeface="Arial"/>
            </a:endParaRPr>
          </a:p>
          <a:p>
            <a:endParaRPr b="0" lang="en-US" sz="1800" spc="-1" strike="noStrike">
              <a:latin typeface="Arial"/>
            </a:endParaRPr>
          </a:p>
          <a:p>
            <a:endParaRPr b="0" lang="en-US" sz="1800" spc="-1" strike="noStrike">
              <a:latin typeface="Arial"/>
            </a:endParaRPr>
          </a:p>
          <a:p>
            <a:endParaRPr b="0" lang="en-US" sz="1800" spc="-1" strike="noStrike">
              <a:latin typeface="Arial"/>
            </a:endParaRPr>
          </a:p>
        </p:txBody>
      </p:sp>
      <p:graphicFrame>
        <p:nvGraphicFramePr>
          <p:cNvPr id="73" name="Object 2"/>
          <p:cNvGraphicFramePr/>
          <p:nvPr/>
        </p:nvGraphicFramePr>
        <p:xfrm>
          <a:off x="3566160" y="1188720"/>
          <a:ext cx="1645920" cy="1645920"/>
        </p:xfrm>
        <a:graphic>
          <a:graphicData uri="http://schemas.openxmlformats.org/presentationml/2006/ole">
            <p:oleObj progId="Excel.Sheet.12" r:id="rId1" spid="">
              <p:embed/>
              <p:pic>
                <p:nvPicPr>
                  <p:cNvPr id="74" name="" descr=""/>
                  <p:cNvPicPr/>
                  <p:nvPr/>
                </p:nvPicPr>
                <p:blipFill>
                  <a:blip r:embed="rId2">
                    <a:alphaModFix amt="50000"/>
                  </a:blip>
                  <a:stretch/>
                </p:blipFill>
                <p:spPr>
                  <a:xfrm>
                    <a:off x="3566160" y="1188720"/>
                    <a:ext cx="1645920" cy="1645920"/>
                  </a:xfrm>
                  <a:prstGeom prst="rect">
                    <a:avLst/>
                  </a:prstGeom>
                  <a:ln>
                    <a:noFill/>
                  </a:ln>
                </p:spPr>
              </p:pic>
            </p:oleObj>
          </a:graphicData>
        </a:graphic>
      </p:graphicFrame>
    </p:spTree>
  </p:cSld>
  <p:timing>
    <p:tnLst>
      <p:par>
        <p:cTn id="19" dur="indefinite" restart="never" nodeType="tmRoot">
          <p:childTnLst>
            <p:seq>
              <p:cTn id="20" dur="indefinite" nodeType="mainSeq"/>
              <p:prevCondLst>
                <p:cond delay="0" evt="onPrev">
                  <p:tgtEl>
                    <p:sldTgt/>
                  </p:tgtEl>
                </p:cond>
              </p:prevCondLst>
              <p:nextCondLst>
                <p:cond delay="0" evt="onNext">
                  <p:tgtEl>
                    <p:sldTgt/>
                  </p:tgtEl>
                </p:cond>
              </p:nextCondLst>
            </p:seq>
          </p:childTnLst>
        </p:cTn>
      </p:par>
    </p:tnLst>
  </p:timing>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5" name="TextShape 1"/>
          <p:cNvSpPr txBox="1"/>
          <p:nvPr/>
        </p:nvSpPr>
        <p:spPr>
          <a:xfrm>
            <a:off x="281160" y="312840"/>
            <a:ext cx="8771400" cy="2649960"/>
          </a:xfrm>
          <a:prstGeom prst="rect">
            <a:avLst/>
          </a:prstGeom>
          <a:noFill/>
          <a:ln>
            <a:noFill/>
          </a:ln>
        </p:spPr>
        <p:txBody>
          <a:bodyPr lIns="90000" rIns="90000" tIns="45000" bIns="45000"/>
          <a:p>
            <a:r>
              <a:rPr b="0" lang="en-US" sz="1800" spc="-1" strike="noStrike">
                <a:latin typeface="Arial"/>
              </a:rPr>
              <a:t>Details:</a:t>
            </a:r>
            <a:r>
              <a:rPr b="0" lang="en-US" sz="1800" spc="-1" strike="noStrike">
                <a:latin typeface="Arial"/>
              </a:rPr>
              <a:t>	</a:t>
            </a:r>
            <a:r>
              <a:rPr b="0" lang="en-US" sz="1800" spc="-1" strike="noStrike">
                <a:latin typeface="Arial"/>
              </a:rPr>
              <a:t>	</a:t>
            </a:r>
            <a:r>
              <a:rPr b="0" lang="en-US" sz="1800" spc="-1" strike="noStrike">
                <a:latin typeface="Arial"/>
              </a:rPr>
              <a:t>Why use an exponential function?</a:t>
            </a:r>
            <a:endParaRPr b="0" lang="en-US" sz="1800" spc="-1" strike="noStrike">
              <a:latin typeface="Arial"/>
            </a:endParaRPr>
          </a:p>
          <a:p>
            <a:endParaRPr b="0" lang="en-US" sz="1800" spc="-1" strike="noStrike">
              <a:latin typeface="Arial"/>
            </a:endParaRPr>
          </a:p>
          <a:p>
            <a:r>
              <a:rPr b="0" lang="en-US" sz="1800" spc="-1" strike="noStrike">
                <a:latin typeface="Arial"/>
              </a:rPr>
              <a:t>	</a:t>
            </a:r>
            <a:r>
              <a:rPr b="0" lang="en-US" sz="1800" spc="-1" strike="noStrike">
                <a:latin typeface="Arial"/>
              </a:rPr>
              <a:t>	</a:t>
            </a:r>
            <a:r>
              <a:rPr b="0" lang="en-US" sz="1800" spc="-1" strike="noStrike">
                <a:latin typeface="Arial"/>
              </a:rPr>
              <a:t>	</a:t>
            </a:r>
            <a:r>
              <a:rPr b="0" lang="en-US" sz="1800" spc="-1" strike="noStrike">
                <a:latin typeface="Arial"/>
              </a:rPr>
              <a:t>Think of your effort on the bike trainer as a stream of water.  Think of </a:t>
            </a:r>
            <a:endParaRPr b="0" lang="en-US" sz="1800" spc="-1" strike="noStrike">
              <a:latin typeface="Arial"/>
            </a:endParaRPr>
          </a:p>
          <a:p>
            <a:r>
              <a:rPr b="0" lang="en-US" sz="1800" spc="-1" strike="noStrike">
                <a:latin typeface="Arial"/>
              </a:rPr>
              <a:t>	</a:t>
            </a:r>
            <a:r>
              <a:rPr b="0" lang="en-US" sz="1800" spc="-1" strike="noStrike">
                <a:latin typeface="Arial"/>
              </a:rPr>
              <a:t>	</a:t>
            </a:r>
            <a:r>
              <a:rPr b="0" lang="en-US" sz="1800" spc="-1" strike="noStrike">
                <a:latin typeface="Arial"/>
              </a:rPr>
              <a:t>	</a:t>
            </a:r>
            <a:r>
              <a:rPr b="0" lang="en-US" sz="1800" spc="-1" strike="noStrike">
                <a:latin typeface="Arial"/>
              </a:rPr>
              <a:t>your bike trainer as a tank for that water.  That tank has a small hole at </a:t>
            </a:r>
            <a:endParaRPr b="0" lang="en-US" sz="1800" spc="-1" strike="noStrike">
              <a:latin typeface="Arial"/>
            </a:endParaRPr>
          </a:p>
          <a:p>
            <a:r>
              <a:rPr b="0" lang="en-US" sz="1800" spc="-1" strike="noStrike">
                <a:latin typeface="Arial"/>
              </a:rPr>
              <a:t>	</a:t>
            </a:r>
            <a:r>
              <a:rPr b="0" lang="en-US" sz="1800" spc="-1" strike="noStrike">
                <a:latin typeface="Arial"/>
              </a:rPr>
              <a:t>	</a:t>
            </a:r>
            <a:r>
              <a:rPr b="0" lang="en-US" sz="1800" spc="-1" strike="noStrike">
                <a:latin typeface="Arial"/>
              </a:rPr>
              <a:t>	</a:t>
            </a:r>
            <a:r>
              <a:rPr b="0" lang="en-US" sz="1800" spc="-1" strike="noStrike">
                <a:latin typeface="Arial"/>
              </a:rPr>
              <a:t>the bottom.  Water leaves that tank at a rate proportional to its  water </a:t>
            </a:r>
            <a:r>
              <a:rPr b="0" lang="en-US" sz="1800" spc="-1" strike="noStrike">
                <a:latin typeface="Arial"/>
              </a:rPr>
              <a:t>	</a:t>
            </a:r>
            <a:r>
              <a:rPr b="0" lang="en-US" sz="1800" spc="-1" strike="noStrike">
                <a:latin typeface="Arial"/>
              </a:rPr>
              <a:t>	</a:t>
            </a:r>
            <a:r>
              <a:rPr b="0" lang="en-US" sz="1800" spc="-1" strike="noStrike">
                <a:latin typeface="Arial"/>
              </a:rPr>
              <a:t>	</a:t>
            </a:r>
            <a:r>
              <a:rPr b="0" lang="en-US" sz="1800" spc="-1" strike="noStrike">
                <a:latin typeface="Arial"/>
              </a:rPr>
              <a:t>height.  As time goes on, the tank will reach a constant level.  That </a:t>
            </a:r>
            <a:r>
              <a:rPr b="0" lang="en-US" sz="1800" spc="-1" strike="noStrike">
                <a:latin typeface="Arial"/>
              </a:rPr>
              <a:t>	</a:t>
            </a:r>
            <a:r>
              <a:rPr b="0" lang="en-US" sz="1800" spc="-1" strike="noStrike">
                <a:latin typeface="Arial"/>
              </a:rPr>
              <a:t>	</a:t>
            </a:r>
            <a:r>
              <a:rPr b="0" lang="en-US" sz="1800" spc="-1" strike="noStrike">
                <a:latin typeface="Arial"/>
              </a:rPr>
              <a:t>	</a:t>
            </a:r>
            <a:r>
              <a:rPr b="0" lang="en-US" sz="1800" spc="-1" strike="noStrike">
                <a:latin typeface="Arial"/>
              </a:rPr>
              <a:t>	</a:t>
            </a:r>
            <a:r>
              <a:rPr b="0" lang="en-US" sz="1800" spc="-1" strike="noStrike">
                <a:latin typeface="Arial"/>
              </a:rPr>
              <a:t>water (trainer temperature) represents the resistance of your trainer.  </a:t>
            </a:r>
            <a:r>
              <a:rPr b="0" lang="en-US" sz="1800" spc="-1" strike="noStrike">
                <a:latin typeface="Arial"/>
              </a:rPr>
              <a:t>	</a:t>
            </a:r>
            <a:r>
              <a:rPr b="0" lang="en-US" sz="1800" spc="-1" strike="noStrike">
                <a:latin typeface="Arial"/>
              </a:rPr>
              <a:t>	</a:t>
            </a:r>
            <a:r>
              <a:rPr b="0" lang="en-US" sz="1800" spc="-1" strike="noStrike">
                <a:latin typeface="Arial"/>
              </a:rPr>
              <a:t>	</a:t>
            </a:r>
            <a:r>
              <a:rPr b="0" lang="en-US" sz="1800" spc="-1" strike="noStrike">
                <a:latin typeface="Arial"/>
              </a:rPr>
              <a:t>As time passes, the resistance decreases and you pedal faster.  This </a:t>
            </a:r>
            <a:r>
              <a:rPr b="0" lang="en-US" sz="1800" spc="-1" strike="noStrike">
                <a:latin typeface="Arial"/>
              </a:rPr>
              <a:t>	</a:t>
            </a:r>
            <a:r>
              <a:rPr b="0" lang="en-US" sz="1800" spc="-1" strike="noStrike">
                <a:latin typeface="Arial"/>
              </a:rPr>
              <a:t>	</a:t>
            </a:r>
            <a:r>
              <a:rPr b="0" lang="en-US" sz="1800" spc="-1" strike="noStrike">
                <a:latin typeface="Arial"/>
              </a:rPr>
              <a:t>	</a:t>
            </a:r>
            <a:r>
              <a:rPr b="0" lang="en-US" sz="1800" spc="-1" strike="noStrike">
                <a:latin typeface="Arial"/>
              </a:rPr>
              <a:t>produces a differential (i.e. difficult) equation whose solution includes </a:t>
            </a:r>
            <a:r>
              <a:rPr b="0" lang="en-US" sz="1800" spc="-1" strike="noStrike">
                <a:latin typeface="Arial"/>
              </a:rPr>
              <a:t>	</a:t>
            </a:r>
            <a:r>
              <a:rPr b="0" lang="en-US" sz="1800" spc="-1" strike="noStrike">
                <a:latin typeface="Arial"/>
              </a:rPr>
              <a:t>	</a:t>
            </a:r>
            <a:r>
              <a:rPr b="0" lang="en-US" sz="1800" spc="-1" strike="noStrike">
                <a:latin typeface="Arial"/>
              </a:rPr>
              <a:t>	</a:t>
            </a:r>
            <a:r>
              <a:rPr b="0" lang="en-US" sz="1800" spc="-1" strike="noStrike">
                <a:latin typeface="Arial"/>
              </a:rPr>
              <a:t>an exponential function.</a:t>
            </a:r>
            <a:endParaRPr b="0" lang="en-US" sz="1800" spc="-1" strike="noStrike">
              <a:latin typeface="Arial"/>
            </a:endParaRPr>
          </a:p>
        </p:txBody>
      </p:sp>
      <p:sp>
        <p:nvSpPr>
          <p:cNvPr id="76" name="TextShape 2"/>
          <p:cNvSpPr txBox="1"/>
          <p:nvPr/>
        </p:nvSpPr>
        <p:spPr>
          <a:xfrm>
            <a:off x="2286000" y="4846320"/>
            <a:ext cx="6217920" cy="346320"/>
          </a:xfrm>
          <a:prstGeom prst="rect">
            <a:avLst/>
          </a:prstGeom>
          <a:noFill/>
          <a:ln>
            <a:noFill/>
          </a:ln>
        </p:spPr>
        <p:txBody>
          <a:bodyPr lIns="90000" rIns="90000" tIns="45000" bIns="45000"/>
          <a:p>
            <a:r>
              <a:rPr b="0" lang="en-US" sz="1800" spc="-1" strike="noStrike">
                <a:latin typeface="Arial"/>
              </a:rPr>
              <a:t>https://www.youtube.com/watch?v=-1ARYph3mNA</a:t>
            </a:r>
            <a:endParaRPr b="0" lang="en-US" sz="1800" spc="-1" strike="noStrike">
              <a:latin typeface="Arial"/>
            </a:endParaRPr>
          </a:p>
        </p:txBody>
      </p:sp>
      <p:pic>
        <p:nvPicPr>
          <p:cNvPr id="77" name="" descr=""/>
          <p:cNvPicPr/>
          <p:nvPr/>
        </p:nvPicPr>
        <p:blipFill>
          <a:blip r:embed="rId1">
            <a:alphaModFix amt="50000"/>
          </a:blip>
          <a:srcRect l="7410" t="23344" r="71722" b="38406"/>
          <a:stretch/>
        </p:blipFill>
        <p:spPr>
          <a:xfrm>
            <a:off x="4572360" y="3017520"/>
            <a:ext cx="1737000" cy="1737000"/>
          </a:xfrm>
          <a:prstGeom prst="rect">
            <a:avLst/>
          </a:prstGeom>
          <a:ln>
            <a:noFill/>
          </a:ln>
        </p:spPr>
      </p:pic>
    </p:spTree>
  </p:cSld>
  <p:timing>
    <p:tnLst>
      <p:par>
        <p:cTn id="21" dur="indefinite" restart="never" nodeType="tmRoot">
          <p:childTnLst>
            <p:seq>
              <p:cTn id="22" dur="indefinite" nodeType="mainSeq"/>
              <p:prevCondLst>
                <p:cond delay="0" evt="onPrev">
                  <p:tgtEl>
                    <p:sldTgt/>
                  </p:tgtEl>
                </p:cond>
              </p:prevCondLst>
              <p:nextCondLst>
                <p:cond delay="0" evt="onNext">
                  <p:tgtEl>
                    <p:sldTgt/>
                  </p:tgtEl>
                </p:cond>
              </p:nextCondLst>
            </p:seq>
          </p:childTnLst>
        </p:cTn>
      </p:par>
    </p:tnLst>
  </p:timing>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8" name="TextShape 1"/>
          <p:cNvSpPr txBox="1"/>
          <p:nvPr/>
        </p:nvSpPr>
        <p:spPr>
          <a:xfrm>
            <a:off x="349920" y="107280"/>
            <a:ext cx="9601200" cy="5977440"/>
          </a:xfrm>
          <a:prstGeom prst="rect">
            <a:avLst/>
          </a:prstGeom>
          <a:noFill/>
          <a:ln>
            <a:noFill/>
          </a:ln>
        </p:spPr>
        <p:txBody>
          <a:bodyPr lIns="90000" rIns="90000" tIns="45000" bIns="45000"/>
          <a:p>
            <a:r>
              <a:rPr b="0" lang="en-US" sz="1800" spc="-1" strike="noStrike">
                <a:latin typeface="Arial"/>
              </a:rPr>
              <a:t>Quiz:</a:t>
            </a:r>
            <a:endParaRPr b="0" lang="en-US" sz="1800" spc="-1" strike="noStrike">
              <a:latin typeface="Arial"/>
            </a:endParaRPr>
          </a:p>
          <a:p>
            <a:r>
              <a:rPr b="0" lang="en-US" sz="1800" spc="-1" strike="noStrike">
                <a:latin typeface="Arial"/>
              </a:rPr>
              <a:t>An Arduino is?</a:t>
            </a:r>
            <a:endParaRPr b="0" lang="en-US" sz="1800" spc="-1" strike="noStrike">
              <a:latin typeface="Arial"/>
            </a:endParaRPr>
          </a:p>
          <a:p>
            <a:r>
              <a:rPr b="0" lang="en-US" sz="1800" spc="-1" strike="noStrike">
                <a:latin typeface="Arial"/>
              </a:rPr>
              <a:t>	</a:t>
            </a:r>
            <a:r>
              <a:rPr b="0" lang="en-US" sz="1800" spc="-1" strike="noStrike">
                <a:latin typeface="Arial"/>
              </a:rPr>
              <a:t>A.</a:t>
            </a:r>
            <a:r>
              <a:rPr b="0" lang="en-US" sz="1800" spc="-1" strike="noStrike">
                <a:latin typeface="Arial"/>
              </a:rPr>
              <a:t>	</a:t>
            </a:r>
            <a:r>
              <a:rPr b="0" lang="en-US" sz="1800" spc="-1" strike="noStrike">
                <a:latin typeface="Arial"/>
              </a:rPr>
              <a:t>Small lizard common indigenous to Northern Mexico</a:t>
            </a:r>
            <a:endParaRPr b="0" lang="en-US" sz="1800" spc="-1" strike="noStrike">
              <a:latin typeface="Arial"/>
            </a:endParaRPr>
          </a:p>
          <a:p>
            <a:r>
              <a:rPr b="0" lang="en-US" sz="1800" spc="-1" strike="noStrike">
                <a:latin typeface="Arial"/>
              </a:rPr>
              <a:t>	</a:t>
            </a:r>
            <a:r>
              <a:rPr b="0" lang="en-US" sz="1800" spc="-1" strike="noStrike">
                <a:latin typeface="Arial"/>
              </a:rPr>
              <a:t>B.</a:t>
            </a:r>
            <a:r>
              <a:rPr b="0" lang="en-US" sz="1800" spc="-1" strike="noStrike">
                <a:latin typeface="Arial"/>
              </a:rPr>
              <a:t>	</a:t>
            </a:r>
            <a:r>
              <a:rPr b="0" lang="en-US" sz="1800" spc="-1" strike="noStrike">
                <a:latin typeface="Arial"/>
              </a:rPr>
              <a:t>Hardware development circuit board</a:t>
            </a:r>
            <a:endParaRPr b="0" lang="en-US" sz="1800" spc="-1" strike="noStrike">
              <a:latin typeface="Arial"/>
            </a:endParaRPr>
          </a:p>
          <a:p>
            <a:r>
              <a:rPr b="0" lang="en-US" sz="1800" spc="-1" strike="noStrike">
                <a:latin typeface="Arial"/>
              </a:rPr>
              <a:t>	</a:t>
            </a:r>
            <a:r>
              <a:rPr b="0" lang="en-US" sz="1800" spc="-1" strike="noStrike">
                <a:latin typeface="Arial"/>
              </a:rPr>
              <a:t>C.</a:t>
            </a:r>
            <a:r>
              <a:rPr b="0" lang="en-US" sz="1800" spc="-1" strike="noStrike">
                <a:latin typeface="Arial"/>
              </a:rPr>
              <a:t>	</a:t>
            </a:r>
            <a:r>
              <a:rPr b="0" lang="en-US" sz="1800" spc="-1" strike="noStrike">
                <a:latin typeface="Arial"/>
              </a:rPr>
              <a:t>An alternative to salt-peter</a:t>
            </a:r>
            <a:endParaRPr b="0" lang="en-US" sz="1800" spc="-1" strike="noStrike">
              <a:latin typeface="Arial"/>
            </a:endParaRPr>
          </a:p>
          <a:p>
            <a:r>
              <a:rPr b="0" lang="en-US" sz="1800" spc="-1" strike="noStrike">
                <a:latin typeface="Arial"/>
              </a:rPr>
              <a:t>	</a:t>
            </a:r>
            <a:r>
              <a:rPr b="0" lang="en-US" sz="1800" spc="-1" strike="noStrike">
                <a:latin typeface="Arial"/>
              </a:rPr>
              <a:t>D.</a:t>
            </a:r>
            <a:r>
              <a:rPr b="0" lang="en-US" sz="1800" spc="-1" strike="noStrike">
                <a:latin typeface="Arial"/>
              </a:rPr>
              <a:t>	</a:t>
            </a:r>
            <a:r>
              <a:rPr b="0" lang="en-US" sz="1800" spc="-1" strike="noStrike">
                <a:latin typeface="Arial"/>
              </a:rPr>
              <a:t>Slang for a nerdy middle school student</a:t>
            </a:r>
            <a:endParaRPr b="0" lang="en-US" sz="1800" spc="-1" strike="noStrike">
              <a:latin typeface="Arial"/>
            </a:endParaRPr>
          </a:p>
          <a:p>
            <a:r>
              <a:rPr b="0" lang="en-US" sz="1800" spc="-1" strike="noStrike">
                <a:latin typeface="Arial"/>
              </a:rPr>
              <a:t>The stream of data from a speed sensor is made up of how many bytes every second?</a:t>
            </a:r>
            <a:endParaRPr b="0" lang="en-US" sz="1800" spc="-1" strike="noStrike">
              <a:latin typeface="Arial"/>
            </a:endParaRPr>
          </a:p>
          <a:p>
            <a:r>
              <a:rPr b="0" lang="en-US" sz="1800" spc="-1" strike="noStrike">
                <a:latin typeface="Arial"/>
              </a:rPr>
              <a:t>	</a:t>
            </a:r>
            <a:r>
              <a:rPr b="0" lang="en-US" sz="1800" spc="-1" strike="noStrike">
                <a:latin typeface="Arial"/>
              </a:rPr>
              <a:t>A.</a:t>
            </a:r>
            <a:r>
              <a:rPr b="0" lang="en-US" sz="1800" spc="-1" strike="noStrike">
                <a:latin typeface="Arial"/>
              </a:rPr>
              <a:t>	</a:t>
            </a:r>
            <a:r>
              <a:rPr b="0" lang="en-US" sz="1800" spc="-1" strike="noStrike">
                <a:latin typeface="Arial"/>
              </a:rPr>
              <a:t>8</a:t>
            </a:r>
            <a:endParaRPr b="0" lang="en-US" sz="1800" spc="-1" strike="noStrike">
              <a:latin typeface="Arial"/>
            </a:endParaRPr>
          </a:p>
          <a:p>
            <a:r>
              <a:rPr b="0" lang="en-US" sz="1800" spc="-1" strike="noStrike">
                <a:latin typeface="Arial"/>
              </a:rPr>
              <a:t>	</a:t>
            </a:r>
            <a:r>
              <a:rPr b="0" lang="en-US" sz="1800" spc="-1" strike="noStrike">
                <a:latin typeface="Arial"/>
              </a:rPr>
              <a:t>B.</a:t>
            </a:r>
            <a:r>
              <a:rPr b="0" lang="en-US" sz="1800" spc="-1" strike="noStrike">
                <a:latin typeface="Arial"/>
              </a:rPr>
              <a:t>	</a:t>
            </a:r>
            <a:r>
              <a:rPr b="0" lang="en-US" sz="1800" spc="-1" strike="noStrike">
                <a:latin typeface="Arial"/>
              </a:rPr>
              <a:t>1</a:t>
            </a:r>
            <a:endParaRPr b="0" lang="en-US" sz="1800" spc="-1" strike="noStrike">
              <a:latin typeface="Arial"/>
            </a:endParaRPr>
          </a:p>
          <a:p>
            <a:r>
              <a:rPr b="0" lang="en-US" sz="1800" spc="-1" strike="noStrike">
                <a:latin typeface="Arial"/>
              </a:rPr>
              <a:t>	</a:t>
            </a:r>
            <a:r>
              <a:rPr b="0" lang="en-US" sz="1800" spc="-1" strike="noStrike">
                <a:latin typeface="Arial"/>
              </a:rPr>
              <a:t>C.   64</a:t>
            </a:r>
            <a:endParaRPr b="0" lang="en-US" sz="1800" spc="-1" strike="noStrike">
              <a:latin typeface="Arial"/>
            </a:endParaRPr>
          </a:p>
          <a:p>
            <a:r>
              <a:rPr b="0" lang="en-US" sz="1800" spc="-1" strike="noStrike">
                <a:latin typeface="Arial"/>
              </a:rPr>
              <a:t>	</a:t>
            </a:r>
            <a:r>
              <a:rPr b="0" lang="en-US" sz="1800" spc="-1" strike="noStrike">
                <a:latin typeface="Arial"/>
              </a:rPr>
              <a:t>D. </a:t>
            </a:r>
            <a:r>
              <a:rPr b="0" lang="en-US" sz="1800" spc="-1" strike="noStrike">
                <a:latin typeface="Arial"/>
              </a:rPr>
              <a:t>	</a:t>
            </a:r>
            <a:r>
              <a:rPr b="0" lang="en-US" sz="1800" spc="-1" strike="noStrike">
                <a:latin typeface="Arial"/>
              </a:rPr>
              <a:t>2</a:t>
            </a:r>
            <a:endParaRPr b="0" lang="en-US" sz="1800" spc="-1" strike="noStrike">
              <a:latin typeface="Arial"/>
            </a:endParaRPr>
          </a:p>
          <a:p>
            <a:r>
              <a:rPr b="0" lang="en-US" sz="1800" spc="-1" strike="noStrike">
                <a:latin typeface="Arial"/>
              </a:rPr>
              <a:t>How many Arduinos did Todd use to transform a bike trainer into a joystick throttle axis?</a:t>
            </a:r>
            <a:endParaRPr b="0" lang="en-US" sz="1800" spc="-1" strike="noStrike">
              <a:latin typeface="Arial"/>
            </a:endParaRPr>
          </a:p>
          <a:p>
            <a:r>
              <a:rPr b="0" lang="en-US" sz="1800" spc="-1" strike="noStrike">
                <a:latin typeface="Arial"/>
              </a:rPr>
              <a:t>	</a:t>
            </a:r>
            <a:r>
              <a:rPr b="0" lang="en-US" sz="1800" spc="-1" strike="noStrike">
                <a:latin typeface="Arial"/>
              </a:rPr>
              <a:t>A.</a:t>
            </a:r>
            <a:r>
              <a:rPr b="0" lang="en-US" sz="1800" spc="-1" strike="noStrike">
                <a:latin typeface="Arial"/>
              </a:rPr>
              <a:t>	</a:t>
            </a:r>
            <a:r>
              <a:rPr b="0" lang="en-US" sz="1800" spc="-1" strike="noStrike">
                <a:latin typeface="Arial"/>
              </a:rPr>
              <a:t>0</a:t>
            </a:r>
            <a:endParaRPr b="0" lang="en-US" sz="1800" spc="-1" strike="noStrike">
              <a:latin typeface="Arial"/>
            </a:endParaRPr>
          </a:p>
          <a:p>
            <a:r>
              <a:rPr b="0" lang="en-US" sz="1800" spc="-1" strike="noStrike">
                <a:latin typeface="Arial"/>
              </a:rPr>
              <a:t>	</a:t>
            </a:r>
            <a:r>
              <a:rPr b="0" lang="en-US" sz="1800" spc="-1" strike="noStrike">
                <a:latin typeface="Arial"/>
              </a:rPr>
              <a:t>B.</a:t>
            </a:r>
            <a:r>
              <a:rPr b="0" lang="en-US" sz="1800" spc="-1" strike="noStrike">
                <a:latin typeface="Arial"/>
              </a:rPr>
              <a:t>	</a:t>
            </a:r>
            <a:r>
              <a:rPr b="0" lang="en-US" sz="1800" spc="-1" strike="noStrike">
                <a:latin typeface="Arial"/>
              </a:rPr>
              <a:t>1</a:t>
            </a:r>
            <a:endParaRPr b="0" lang="en-US" sz="1800" spc="-1" strike="noStrike">
              <a:latin typeface="Arial"/>
            </a:endParaRPr>
          </a:p>
          <a:p>
            <a:r>
              <a:rPr b="0" lang="en-US" sz="1800" spc="-1" strike="noStrike">
                <a:latin typeface="Arial"/>
              </a:rPr>
              <a:t>	</a:t>
            </a:r>
            <a:r>
              <a:rPr b="0" lang="en-US" sz="1800" spc="-1" strike="noStrike">
                <a:latin typeface="Arial"/>
              </a:rPr>
              <a:t>C.</a:t>
            </a:r>
            <a:r>
              <a:rPr b="0" lang="en-US" sz="1800" spc="-1" strike="noStrike">
                <a:latin typeface="Arial"/>
              </a:rPr>
              <a:t>	</a:t>
            </a:r>
            <a:r>
              <a:rPr b="0" lang="en-US" sz="1800" spc="-1" strike="noStrike">
                <a:latin typeface="Arial"/>
              </a:rPr>
              <a:t>2</a:t>
            </a:r>
            <a:endParaRPr b="0" lang="en-US" sz="1800" spc="-1" strike="noStrike">
              <a:latin typeface="Arial"/>
            </a:endParaRPr>
          </a:p>
          <a:p>
            <a:r>
              <a:rPr b="0" lang="en-US" sz="1800" spc="-1" strike="noStrike">
                <a:latin typeface="Arial"/>
              </a:rPr>
              <a:t>	</a:t>
            </a:r>
            <a:r>
              <a:rPr b="0" lang="en-US" sz="1800" spc="-1" strike="noStrike">
                <a:latin typeface="Arial"/>
              </a:rPr>
              <a:t>D.</a:t>
            </a:r>
            <a:r>
              <a:rPr b="0" lang="en-US" sz="1800" spc="-1" strike="noStrike">
                <a:latin typeface="Arial"/>
              </a:rPr>
              <a:t>	</a:t>
            </a:r>
            <a:r>
              <a:rPr b="0" lang="en-US" sz="1800" spc="-1" strike="noStrike">
                <a:latin typeface="Arial"/>
              </a:rPr>
              <a:t>16</a:t>
            </a:r>
            <a:endParaRPr b="0" lang="en-US" sz="1800" spc="-1" strike="noStrike">
              <a:latin typeface="Arial"/>
            </a:endParaRPr>
          </a:p>
          <a:p>
            <a:r>
              <a:rPr b="0" lang="en-US" sz="1800" spc="-1" strike="noStrike">
                <a:latin typeface="Arial"/>
              </a:rPr>
              <a:t>What pins are used by the Arduino “Wire” library</a:t>
            </a:r>
            <a:endParaRPr b="0" lang="en-US" sz="1800" spc="-1" strike="noStrike">
              <a:latin typeface="Arial"/>
            </a:endParaRPr>
          </a:p>
          <a:p>
            <a:r>
              <a:rPr b="0" lang="en-US" sz="1800" spc="-1" strike="noStrike">
                <a:latin typeface="Arial"/>
              </a:rPr>
              <a:t>	</a:t>
            </a:r>
            <a:r>
              <a:rPr b="0" lang="en-US" sz="1800" spc="-1" strike="noStrike">
                <a:latin typeface="Arial"/>
              </a:rPr>
              <a:t>A.</a:t>
            </a:r>
            <a:r>
              <a:rPr b="0" lang="en-US" sz="1800" spc="-1" strike="noStrike">
                <a:latin typeface="Arial"/>
              </a:rPr>
              <a:t>	</a:t>
            </a:r>
            <a:r>
              <a:rPr b="0" lang="en-US" sz="1800" spc="-1" strike="noStrike">
                <a:latin typeface="Arial"/>
              </a:rPr>
              <a:t>SDA</a:t>
            </a:r>
            <a:endParaRPr b="0" lang="en-US" sz="1800" spc="-1" strike="noStrike">
              <a:latin typeface="Arial"/>
            </a:endParaRPr>
          </a:p>
          <a:p>
            <a:r>
              <a:rPr b="0" lang="en-US" sz="1800" spc="-1" strike="noStrike">
                <a:latin typeface="Arial"/>
              </a:rPr>
              <a:t>	</a:t>
            </a:r>
            <a:r>
              <a:rPr b="0" lang="en-US" sz="1800" spc="-1" strike="noStrike">
                <a:latin typeface="Arial"/>
              </a:rPr>
              <a:t>B.</a:t>
            </a:r>
            <a:r>
              <a:rPr b="0" lang="en-US" sz="1800" spc="-1" strike="noStrike">
                <a:latin typeface="Arial"/>
              </a:rPr>
              <a:t>	</a:t>
            </a:r>
            <a:r>
              <a:rPr b="0" lang="en-US" sz="1800" spc="-1" strike="noStrike">
                <a:latin typeface="Arial"/>
              </a:rPr>
              <a:t>SCL</a:t>
            </a:r>
            <a:endParaRPr b="0" lang="en-US" sz="1800" spc="-1" strike="noStrike">
              <a:latin typeface="Arial"/>
            </a:endParaRPr>
          </a:p>
          <a:p>
            <a:r>
              <a:rPr b="0" lang="en-US" sz="1800" spc="-1" strike="noStrike">
                <a:latin typeface="Arial"/>
              </a:rPr>
              <a:t>	</a:t>
            </a:r>
            <a:r>
              <a:rPr b="0" lang="en-US" sz="1800" spc="-1" strike="noStrike">
                <a:latin typeface="Arial"/>
              </a:rPr>
              <a:t>C.</a:t>
            </a:r>
            <a:r>
              <a:rPr b="0" lang="en-US" sz="1800" spc="-1" strike="noStrike">
                <a:latin typeface="Arial"/>
              </a:rPr>
              <a:t>	</a:t>
            </a:r>
            <a:r>
              <a:rPr b="0" lang="en-US" sz="1800" spc="-1" strike="noStrike">
                <a:latin typeface="Arial"/>
              </a:rPr>
              <a:t>Ground</a:t>
            </a:r>
            <a:endParaRPr b="0" lang="en-US" sz="1800" spc="-1" strike="noStrike">
              <a:latin typeface="Arial"/>
            </a:endParaRPr>
          </a:p>
          <a:p>
            <a:r>
              <a:rPr b="0" lang="en-US" sz="1800" spc="-1" strike="noStrike">
                <a:latin typeface="Arial"/>
              </a:rPr>
              <a:t>	</a:t>
            </a:r>
            <a:r>
              <a:rPr b="0" lang="en-US" sz="1800" spc="-1" strike="noStrike">
                <a:latin typeface="Arial"/>
              </a:rPr>
              <a:t>D.</a:t>
            </a:r>
            <a:r>
              <a:rPr b="0" lang="en-US" sz="1800" spc="-1" strike="noStrike">
                <a:latin typeface="Arial"/>
              </a:rPr>
              <a:t>	</a:t>
            </a:r>
            <a:r>
              <a:rPr b="0" lang="en-US" sz="1800" spc="-1" strike="noStrike">
                <a:latin typeface="Arial"/>
              </a:rPr>
              <a:t>All of the above</a:t>
            </a:r>
            <a:endParaRPr b="0" lang="en-US" sz="1800" spc="-1" strike="noStrike">
              <a:latin typeface="Arial"/>
            </a:endParaRPr>
          </a:p>
          <a:p>
            <a:endParaRPr b="0" lang="en-US" sz="1800" spc="-1" strike="noStrike">
              <a:latin typeface="Arial"/>
            </a:endParaRPr>
          </a:p>
          <a:p>
            <a:endParaRPr b="0" lang="en-US" sz="1800" spc="-1" strike="noStrike">
              <a:latin typeface="Arial"/>
            </a:endParaRPr>
          </a:p>
        </p:txBody>
      </p:sp>
    </p:spTree>
  </p:cSld>
  <p:timing>
    <p:tnLst>
      <p:par>
        <p:cTn id="23" dur="indefinite" restart="never" nodeType="tmRoot">
          <p:childTnLst>
            <p:seq>
              <p:cTn id="24" dur="indefinite" nodeType="mainSeq"/>
              <p:prevCondLst>
                <p:cond delay="0" evt="onPrev">
                  <p:tgtEl>
                    <p:sldTgt/>
                  </p:tgtEl>
                </p:cond>
              </p:prevCondLst>
              <p:nextCondLst>
                <p:cond delay="0" evt="onNext">
                  <p:tgtEl>
                    <p:sldTgt/>
                  </p:tgtEl>
                </p:cond>
              </p:nextCondLst>
            </p:seq>
          </p:childTnLst>
        </p:cTn>
      </p:par>
    </p:tnLst>
  </p:timing>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9" name="TextShape 1"/>
          <p:cNvSpPr txBox="1"/>
          <p:nvPr/>
        </p:nvSpPr>
        <p:spPr>
          <a:xfrm>
            <a:off x="349920" y="107280"/>
            <a:ext cx="9601200" cy="5209560"/>
          </a:xfrm>
          <a:prstGeom prst="rect">
            <a:avLst/>
          </a:prstGeom>
          <a:noFill/>
          <a:ln>
            <a:noFill/>
          </a:ln>
        </p:spPr>
        <p:txBody>
          <a:bodyPr lIns="90000" rIns="90000" tIns="45000" bIns="45000"/>
          <a:p>
            <a:r>
              <a:rPr b="0" lang="en-US" sz="1800" spc="-1" strike="noStrike">
                <a:latin typeface="Arial"/>
              </a:rPr>
              <a:t>Quiz:</a:t>
            </a:r>
            <a:endParaRPr b="0" lang="en-US" sz="1800" spc="-1" strike="noStrike">
              <a:latin typeface="Arial"/>
            </a:endParaRPr>
          </a:p>
          <a:p>
            <a:r>
              <a:rPr b="0" lang="en-US" sz="1800" spc="-1" strike="noStrike">
                <a:latin typeface="Arial"/>
              </a:rPr>
              <a:t>At most, how manty bytes of the speed sensors’ transmission are used by Todd’s Arduinos every second?</a:t>
            </a:r>
            <a:endParaRPr b="0" lang="en-US" sz="1800" spc="-1" strike="noStrike">
              <a:latin typeface="Arial"/>
            </a:endParaRPr>
          </a:p>
          <a:p>
            <a:r>
              <a:rPr b="0" lang="en-US" sz="1800" spc="-1" strike="noStrike">
                <a:latin typeface="Arial"/>
              </a:rPr>
              <a:t>	</a:t>
            </a:r>
            <a:r>
              <a:rPr b="0" lang="en-US" sz="1800" spc="-1" strike="noStrike">
                <a:latin typeface="Arial"/>
              </a:rPr>
              <a:t>A.</a:t>
            </a:r>
            <a:r>
              <a:rPr b="0" lang="en-US" sz="1800" spc="-1" strike="noStrike">
                <a:latin typeface="Arial"/>
              </a:rPr>
              <a:t>	</a:t>
            </a:r>
            <a:r>
              <a:rPr b="0" lang="en-US" sz="1800" spc="-1" strike="noStrike">
                <a:latin typeface="Arial"/>
              </a:rPr>
              <a:t>64</a:t>
            </a:r>
            <a:endParaRPr b="0" lang="en-US" sz="1800" spc="-1" strike="noStrike">
              <a:latin typeface="Arial"/>
            </a:endParaRPr>
          </a:p>
          <a:p>
            <a:r>
              <a:rPr b="0" lang="en-US" sz="1800" spc="-1" strike="noStrike">
                <a:latin typeface="Arial"/>
              </a:rPr>
              <a:t>	</a:t>
            </a:r>
            <a:r>
              <a:rPr b="0" lang="en-US" sz="1800" spc="-1" strike="noStrike">
                <a:latin typeface="Arial"/>
              </a:rPr>
              <a:t>B.</a:t>
            </a:r>
            <a:r>
              <a:rPr b="0" lang="en-US" sz="1800" spc="-1" strike="noStrike">
                <a:latin typeface="Arial"/>
              </a:rPr>
              <a:t>	</a:t>
            </a:r>
            <a:r>
              <a:rPr b="0" lang="en-US" sz="1800" spc="-1" strike="noStrike">
                <a:latin typeface="Arial"/>
              </a:rPr>
              <a:t>6</a:t>
            </a:r>
            <a:endParaRPr b="0" lang="en-US" sz="1800" spc="-1" strike="noStrike">
              <a:latin typeface="Arial"/>
            </a:endParaRPr>
          </a:p>
          <a:p>
            <a:r>
              <a:rPr b="0" lang="en-US" sz="1800" spc="-1" strike="noStrike">
                <a:latin typeface="Arial"/>
              </a:rPr>
              <a:t>	</a:t>
            </a:r>
            <a:r>
              <a:rPr b="0" lang="en-US" sz="1800" spc="-1" strike="noStrike">
                <a:latin typeface="Arial"/>
              </a:rPr>
              <a:t>C.</a:t>
            </a:r>
            <a:r>
              <a:rPr b="0" lang="en-US" sz="1800" spc="-1" strike="noStrike">
                <a:latin typeface="Arial"/>
              </a:rPr>
              <a:t>	</a:t>
            </a:r>
            <a:r>
              <a:rPr b="0" lang="en-US" sz="1800" spc="-1" strike="noStrike">
                <a:latin typeface="Arial"/>
              </a:rPr>
              <a:t>7</a:t>
            </a:r>
            <a:endParaRPr b="0" lang="en-US" sz="1800" spc="-1" strike="noStrike">
              <a:latin typeface="Arial"/>
            </a:endParaRPr>
          </a:p>
          <a:p>
            <a:r>
              <a:rPr b="0" lang="en-US" sz="1800" spc="-1" strike="noStrike">
                <a:latin typeface="Arial"/>
              </a:rPr>
              <a:t>	</a:t>
            </a:r>
            <a:r>
              <a:rPr b="0" lang="en-US" sz="1800" spc="-1" strike="noStrike">
                <a:latin typeface="Arial"/>
              </a:rPr>
              <a:t>D.</a:t>
            </a:r>
            <a:r>
              <a:rPr b="0" lang="en-US" sz="1800" spc="-1" strike="noStrike">
                <a:latin typeface="Arial"/>
              </a:rPr>
              <a:t>	</a:t>
            </a:r>
            <a:r>
              <a:rPr b="0" lang="en-US" sz="1800" spc="-1" strike="noStrike">
                <a:latin typeface="Arial"/>
              </a:rPr>
              <a:t>8</a:t>
            </a:r>
            <a:endParaRPr b="0" lang="en-US" sz="1800" spc="-1" strike="noStrike">
              <a:latin typeface="Arial"/>
            </a:endParaRPr>
          </a:p>
          <a:p>
            <a:r>
              <a:rPr b="0" lang="en-US" sz="1800" spc="-1" strike="noStrike">
                <a:latin typeface="Arial"/>
              </a:rPr>
              <a:t>How many bytes comprise the “last event” evaluation?</a:t>
            </a:r>
            <a:endParaRPr b="0" lang="en-US" sz="1800" spc="-1" strike="noStrike">
              <a:latin typeface="Arial"/>
            </a:endParaRPr>
          </a:p>
          <a:p>
            <a:r>
              <a:rPr b="0" lang="en-US" sz="1800" spc="-1" strike="noStrike">
                <a:latin typeface="Arial"/>
              </a:rPr>
              <a:t>	</a:t>
            </a:r>
            <a:r>
              <a:rPr b="0" lang="en-US" sz="1800" spc="-1" strike="noStrike">
                <a:latin typeface="Arial"/>
              </a:rPr>
              <a:t>A.</a:t>
            </a:r>
            <a:r>
              <a:rPr b="0" lang="en-US" sz="1800" spc="-1" strike="noStrike">
                <a:latin typeface="Arial"/>
              </a:rPr>
              <a:t>	</a:t>
            </a:r>
            <a:r>
              <a:rPr b="0" lang="en-US" sz="1800" spc="-1" strike="noStrike">
                <a:latin typeface="Arial"/>
              </a:rPr>
              <a:t>2</a:t>
            </a:r>
            <a:endParaRPr b="0" lang="en-US" sz="1800" spc="-1" strike="noStrike">
              <a:latin typeface="Arial"/>
            </a:endParaRPr>
          </a:p>
          <a:p>
            <a:r>
              <a:rPr b="0" lang="en-US" sz="1800" spc="-1" strike="noStrike">
                <a:latin typeface="Arial"/>
              </a:rPr>
              <a:t>	</a:t>
            </a:r>
            <a:r>
              <a:rPr b="0" lang="en-US" sz="1800" spc="-1" strike="noStrike">
                <a:latin typeface="Arial"/>
              </a:rPr>
              <a:t>B.</a:t>
            </a:r>
            <a:r>
              <a:rPr b="0" lang="en-US" sz="1800" spc="-1" strike="noStrike">
                <a:latin typeface="Arial"/>
              </a:rPr>
              <a:t>	</a:t>
            </a:r>
            <a:r>
              <a:rPr b="0" lang="en-US" sz="1800" spc="-1" strike="noStrike">
                <a:latin typeface="Arial"/>
              </a:rPr>
              <a:t>4</a:t>
            </a:r>
            <a:endParaRPr b="0" lang="en-US" sz="1800" spc="-1" strike="noStrike">
              <a:latin typeface="Arial"/>
            </a:endParaRPr>
          </a:p>
          <a:p>
            <a:r>
              <a:rPr b="0" lang="en-US" sz="1800" spc="-1" strike="noStrike">
                <a:latin typeface="Arial"/>
              </a:rPr>
              <a:t>	</a:t>
            </a:r>
            <a:r>
              <a:rPr b="0" lang="en-US" sz="1800" spc="-1" strike="noStrike">
                <a:latin typeface="Arial"/>
              </a:rPr>
              <a:t>C.</a:t>
            </a:r>
            <a:r>
              <a:rPr b="0" lang="en-US" sz="1800" spc="-1" strike="noStrike">
                <a:latin typeface="Arial"/>
              </a:rPr>
              <a:t>	</a:t>
            </a:r>
            <a:r>
              <a:rPr b="0" lang="en-US" sz="1800" spc="-1" strike="noStrike">
                <a:latin typeface="Arial"/>
              </a:rPr>
              <a:t>8</a:t>
            </a:r>
            <a:endParaRPr b="0" lang="en-US" sz="1800" spc="-1" strike="noStrike">
              <a:latin typeface="Arial"/>
            </a:endParaRPr>
          </a:p>
          <a:p>
            <a:r>
              <a:rPr b="0" lang="en-US" sz="1800" spc="-1" strike="noStrike">
                <a:latin typeface="Arial"/>
              </a:rPr>
              <a:t>	</a:t>
            </a:r>
            <a:r>
              <a:rPr b="0" lang="en-US" sz="1800" spc="-1" strike="noStrike">
                <a:latin typeface="Arial"/>
              </a:rPr>
              <a:t>D.</a:t>
            </a:r>
            <a:r>
              <a:rPr b="0" lang="en-US" sz="1800" spc="-1" strike="noStrike">
                <a:latin typeface="Arial"/>
              </a:rPr>
              <a:t>	</a:t>
            </a:r>
            <a:r>
              <a:rPr b="0" lang="en-US" sz="1800" spc="-1" strike="noStrike">
                <a:latin typeface="Arial"/>
              </a:rPr>
              <a:t>16</a:t>
            </a:r>
            <a:endParaRPr b="0" lang="en-US" sz="1800" spc="-1" strike="noStrike">
              <a:latin typeface="Arial"/>
            </a:endParaRPr>
          </a:p>
          <a:p>
            <a:r>
              <a:rPr b="0" lang="en-US" sz="1800" spc="-1" strike="noStrike">
                <a:latin typeface="Arial"/>
              </a:rPr>
              <a:t>Who determines when it is necessary to operate the bike’s shifters?</a:t>
            </a:r>
            <a:endParaRPr b="0" lang="en-US" sz="1800" spc="-1" strike="noStrike">
              <a:latin typeface="Arial"/>
            </a:endParaRPr>
          </a:p>
          <a:p>
            <a:r>
              <a:rPr b="0" lang="en-US" sz="1800" spc="-1" strike="noStrike">
                <a:latin typeface="Arial"/>
              </a:rPr>
              <a:t>	</a:t>
            </a:r>
            <a:r>
              <a:rPr b="0" lang="en-US" sz="1800" spc="-1" strike="noStrike">
                <a:latin typeface="Arial"/>
              </a:rPr>
              <a:t>A.</a:t>
            </a:r>
            <a:r>
              <a:rPr b="0" lang="en-US" sz="1800" spc="-1" strike="noStrike">
                <a:latin typeface="Arial"/>
              </a:rPr>
              <a:t>	</a:t>
            </a:r>
            <a:r>
              <a:rPr b="0" lang="en-US" sz="1800" spc="-1" strike="noStrike">
                <a:latin typeface="Arial"/>
              </a:rPr>
              <a:t>The end user decides.</a:t>
            </a:r>
            <a:endParaRPr b="0" lang="en-US" sz="1800" spc="-1" strike="noStrike">
              <a:latin typeface="Arial"/>
            </a:endParaRPr>
          </a:p>
          <a:p>
            <a:r>
              <a:rPr b="0" lang="en-US" sz="1800" spc="-1" strike="noStrike">
                <a:latin typeface="Arial"/>
              </a:rPr>
              <a:t>	</a:t>
            </a:r>
            <a:r>
              <a:rPr b="0" lang="en-US" sz="1800" spc="-1" strike="noStrike">
                <a:latin typeface="Arial"/>
              </a:rPr>
              <a:t>B.</a:t>
            </a:r>
            <a:r>
              <a:rPr b="0" lang="en-US" sz="1800" spc="-1" strike="noStrike">
                <a:latin typeface="Arial"/>
              </a:rPr>
              <a:t>	</a:t>
            </a:r>
            <a:r>
              <a:rPr b="0" lang="en-US" sz="1800" spc="-1" strike="noStrike">
                <a:latin typeface="Arial"/>
              </a:rPr>
              <a:t>The end user is given suggestions by the Arduino.</a:t>
            </a:r>
            <a:endParaRPr b="0" lang="en-US" sz="1800" spc="-1" strike="noStrike">
              <a:latin typeface="Arial"/>
            </a:endParaRPr>
          </a:p>
          <a:p>
            <a:r>
              <a:rPr b="0" lang="en-US" sz="1800" spc="-1" strike="noStrike">
                <a:latin typeface="Arial"/>
              </a:rPr>
              <a:t>	</a:t>
            </a:r>
            <a:r>
              <a:rPr b="0" lang="en-US" sz="1800" spc="-1" strike="noStrike">
                <a:latin typeface="Arial"/>
              </a:rPr>
              <a:t>C.</a:t>
            </a:r>
            <a:r>
              <a:rPr b="0" lang="en-US" sz="1800" spc="-1" strike="noStrike">
                <a:latin typeface="Arial"/>
              </a:rPr>
              <a:t>	</a:t>
            </a:r>
            <a:r>
              <a:rPr b="0" lang="en-US" sz="1800" spc="-1" strike="noStrike">
                <a:latin typeface="Arial"/>
              </a:rPr>
              <a:t>The Arduino wire library dictates this to the cyclist</a:t>
            </a:r>
            <a:endParaRPr b="0" lang="en-US" sz="1800" spc="-1" strike="noStrike">
              <a:latin typeface="Arial"/>
            </a:endParaRPr>
          </a:p>
          <a:p>
            <a:r>
              <a:rPr b="0" lang="en-US" sz="1800" spc="-1" strike="noStrike">
                <a:latin typeface="Arial"/>
              </a:rPr>
              <a:t>	</a:t>
            </a:r>
            <a:r>
              <a:rPr b="0" lang="en-US" sz="1800" spc="-1" strike="noStrike">
                <a:latin typeface="Arial"/>
              </a:rPr>
              <a:t>D.</a:t>
            </a:r>
            <a:r>
              <a:rPr b="0" lang="en-US" sz="1800" spc="-1" strike="noStrike">
                <a:latin typeface="Arial"/>
              </a:rPr>
              <a:t>	</a:t>
            </a:r>
            <a:r>
              <a:rPr b="0" lang="en-US" sz="1800" spc="-1" strike="noStrike">
                <a:latin typeface="Arial"/>
              </a:rPr>
              <a:t>The shifters operare through BLE </a:t>
            </a:r>
            <a:endParaRPr b="0" lang="en-US" sz="1800" spc="-1" strike="noStrike">
              <a:latin typeface="Arial"/>
            </a:endParaRPr>
          </a:p>
          <a:p>
            <a:endParaRPr b="0" lang="en-US" sz="1800" spc="-1" strike="noStrike">
              <a:latin typeface="Arial"/>
            </a:endParaRPr>
          </a:p>
          <a:p>
            <a:endParaRPr b="0" lang="en-US" sz="1800" spc="-1" strike="noStrike">
              <a:latin typeface="Arial"/>
            </a:endParaRPr>
          </a:p>
          <a:p>
            <a:endParaRPr b="0" lang="en-US" sz="1800" spc="-1" strike="noStrike">
              <a:latin typeface="Arial"/>
            </a:endParaRPr>
          </a:p>
        </p:txBody>
      </p:sp>
    </p:spTree>
  </p:cSld>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0" name="TextShape 1"/>
          <p:cNvSpPr txBox="1"/>
          <p:nvPr/>
        </p:nvSpPr>
        <p:spPr>
          <a:xfrm>
            <a:off x="349920" y="107280"/>
            <a:ext cx="9601200" cy="3417840"/>
          </a:xfrm>
          <a:prstGeom prst="rect">
            <a:avLst/>
          </a:prstGeom>
          <a:noFill/>
          <a:ln>
            <a:noFill/>
          </a:ln>
        </p:spPr>
        <p:txBody>
          <a:bodyPr lIns="90000" rIns="90000" tIns="45000" bIns="45000"/>
          <a:p>
            <a:r>
              <a:rPr b="0" lang="en-US" sz="1800" spc="-1" strike="noStrike">
                <a:latin typeface="Arial"/>
              </a:rPr>
              <a:t>Quiz:</a:t>
            </a:r>
            <a:endParaRPr b="0" lang="en-US" sz="1800" spc="-1" strike="noStrike">
              <a:latin typeface="Arial"/>
            </a:endParaRPr>
          </a:p>
          <a:p>
            <a:r>
              <a:rPr b="0" lang="en-US" sz="1800" spc="-1" strike="noStrike">
                <a:latin typeface="Arial"/>
              </a:rPr>
              <a:t>According to Todd, using a bike trainer is:</a:t>
            </a:r>
            <a:endParaRPr b="0" lang="en-US" sz="1800" spc="-1" strike="noStrike">
              <a:latin typeface="Arial"/>
            </a:endParaRPr>
          </a:p>
          <a:p>
            <a:r>
              <a:rPr b="0" lang="en-US" sz="1800" spc="-1" strike="noStrike">
                <a:latin typeface="Arial"/>
              </a:rPr>
              <a:t>	</a:t>
            </a:r>
            <a:r>
              <a:rPr b="0" lang="en-US" sz="1800" spc="-1" strike="noStrike">
                <a:latin typeface="Arial"/>
              </a:rPr>
              <a:t>A.</a:t>
            </a:r>
            <a:r>
              <a:rPr b="0" lang="en-US" sz="1800" spc="-1" strike="noStrike">
                <a:latin typeface="Arial"/>
              </a:rPr>
              <a:t>	</a:t>
            </a:r>
            <a:r>
              <a:rPr b="0" lang="en-US" sz="1800" spc="-1" strike="noStrike">
                <a:latin typeface="Arial"/>
              </a:rPr>
              <a:t>Mind-numbing</a:t>
            </a:r>
            <a:endParaRPr b="0" lang="en-US" sz="1800" spc="-1" strike="noStrike">
              <a:latin typeface="Arial"/>
            </a:endParaRPr>
          </a:p>
          <a:p>
            <a:r>
              <a:rPr b="0" lang="en-US" sz="1800" spc="-1" strike="noStrike">
                <a:latin typeface="Arial"/>
              </a:rPr>
              <a:t>	</a:t>
            </a:r>
            <a:r>
              <a:rPr b="0" lang="en-US" sz="1800" spc="-1" strike="noStrike">
                <a:latin typeface="Arial"/>
              </a:rPr>
              <a:t>B.</a:t>
            </a:r>
            <a:r>
              <a:rPr b="0" lang="en-US" sz="1800" spc="-1" strike="noStrike">
                <a:latin typeface="Arial"/>
              </a:rPr>
              <a:t>	</a:t>
            </a:r>
            <a:r>
              <a:rPr b="0" lang="en-US" sz="1800" spc="-1" strike="noStrike">
                <a:latin typeface="Arial"/>
              </a:rPr>
              <a:t>Exhausting</a:t>
            </a:r>
            <a:endParaRPr b="0" lang="en-US" sz="1800" spc="-1" strike="noStrike">
              <a:latin typeface="Arial"/>
            </a:endParaRPr>
          </a:p>
          <a:p>
            <a:r>
              <a:rPr b="0" lang="en-US" sz="1800" spc="-1" strike="noStrike">
                <a:latin typeface="Arial"/>
              </a:rPr>
              <a:t>	</a:t>
            </a:r>
            <a:r>
              <a:rPr b="0" lang="en-US" sz="1800" spc="-1" strike="noStrike">
                <a:latin typeface="Arial"/>
              </a:rPr>
              <a:t>C.</a:t>
            </a:r>
            <a:r>
              <a:rPr b="0" lang="en-US" sz="1800" spc="-1" strike="noStrike">
                <a:latin typeface="Arial"/>
              </a:rPr>
              <a:t>	</a:t>
            </a:r>
            <a:r>
              <a:rPr b="0" lang="en-US" sz="1800" spc="-1" strike="noStrike">
                <a:latin typeface="Arial"/>
              </a:rPr>
              <a:t>Critical for improving short-term strength</a:t>
            </a:r>
            <a:endParaRPr b="0" lang="en-US" sz="1800" spc="-1" strike="noStrike">
              <a:latin typeface="Arial"/>
            </a:endParaRPr>
          </a:p>
          <a:p>
            <a:r>
              <a:rPr b="0" lang="en-US" sz="1800" spc="-1" strike="noStrike">
                <a:latin typeface="Arial"/>
              </a:rPr>
              <a:t>	</a:t>
            </a:r>
            <a:r>
              <a:rPr b="0" lang="en-US" sz="1800" spc="-1" strike="noStrike">
                <a:latin typeface="Arial"/>
              </a:rPr>
              <a:t>D.</a:t>
            </a:r>
            <a:r>
              <a:rPr b="0" lang="en-US" sz="1800" spc="-1" strike="noStrike">
                <a:latin typeface="Arial"/>
              </a:rPr>
              <a:t>	</a:t>
            </a:r>
            <a:r>
              <a:rPr b="0" lang="en-US" sz="1800" spc="-1" strike="noStrike">
                <a:latin typeface="Arial"/>
              </a:rPr>
              <a:t>Furniture, similar to a couch</a:t>
            </a:r>
            <a:endParaRPr b="0" lang="en-US" sz="1800" spc="-1" strike="noStrike">
              <a:latin typeface="Arial"/>
            </a:endParaRPr>
          </a:p>
          <a:p>
            <a:r>
              <a:rPr b="0" lang="en-US" sz="1800" spc="-1" strike="noStrike">
                <a:latin typeface="Arial"/>
              </a:rPr>
              <a:t>The units of “speed gradient”, if distance travelled is miles, are:</a:t>
            </a:r>
            <a:endParaRPr b="0" lang="en-US" sz="1800" spc="-1" strike="noStrike">
              <a:latin typeface="Arial"/>
            </a:endParaRPr>
          </a:p>
          <a:p>
            <a:r>
              <a:rPr b="0" lang="en-US" sz="1800" spc="-1" strike="noStrike">
                <a:latin typeface="Arial"/>
              </a:rPr>
              <a:t>	</a:t>
            </a:r>
            <a:r>
              <a:rPr b="0" lang="en-US" sz="1800" spc="-1" strike="noStrike">
                <a:latin typeface="Arial"/>
              </a:rPr>
              <a:t>A.</a:t>
            </a:r>
            <a:r>
              <a:rPr b="0" lang="en-US" sz="1800" spc="-1" strike="noStrike">
                <a:latin typeface="Arial"/>
              </a:rPr>
              <a:t>	</a:t>
            </a:r>
            <a:r>
              <a:rPr b="0" lang="en-US" sz="1800" spc="-1" strike="noStrike">
                <a:latin typeface="Arial"/>
              </a:rPr>
              <a:t>millimeters</a:t>
            </a:r>
            <a:endParaRPr b="0" lang="en-US" sz="1800" spc="-1" strike="noStrike">
              <a:latin typeface="Arial"/>
            </a:endParaRPr>
          </a:p>
          <a:p>
            <a:r>
              <a:rPr b="0" lang="en-US" sz="1800" spc="-1" strike="noStrike">
                <a:latin typeface="Arial"/>
              </a:rPr>
              <a:t>	</a:t>
            </a:r>
            <a:r>
              <a:rPr b="0" lang="en-US" sz="1800" spc="-1" strike="noStrike">
                <a:latin typeface="Arial"/>
              </a:rPr>
              <a:t>B.</a:t>
            </a:r>
            <a:r>
              <a:rPr b="0" lang="en-US" sz="1800" spc="-1" strike="noStrike">
                <a:latin typeface="Arial"/>
              </a:rPr>
              <a:t>	</a:t>
            </a:r>
            <a:r>
              <a:rPr b="0" lang="en-US" sz="1800" spc="-1" strike="noStrike">
                <a:latin typeface="Arial"/>
              </a:rPr>
              <a:t>miles per hour</a:t>
            </a:r>
            <a:endParaRPr b="0" lang="en-US" sz="1800" spc="-1" strike="noStrike">
              <a:latin typeface="Arial"/>
            </a:endParaRPr>
          </a:p>
          <a:p>
            <a:r>
              <a:rPr b="0" lang="en-US" sz="1800" spc="-1" strike="noStrike">
                <a:latin typeface="Arial"/>
              </a:rPr>
              <a:t>	</a:t>
            </a:r>
            <a:r>
              <a:rPr b="0" lang="en-US" sz="1800" spc="-1" strike="noStrike">
                <a:latin typeface="Arial"/>
              </a:rPr>
              <a:t>C.</a:t>
            </a:r>
            <a:r>
              <a:rPr b="0" lang="en-US" sz="1800" spc="-1" strike="noStrike">
                <a:latin typeface="Arial"/>
              </a:rPr>
              <a:t>	</a:t>
            </a:r>
            <a:r>
              <a:rPr b="0" lang="en-US" sz="1800" spc="-1" strike="noStrike">
                <a:latin typeface="Arial"/>
              </a:rPr>
              <a:t>miles</a:t>
            </a:r>
            <a:endParaRPr b="0" lang="en-US" sz="1800" spc="-1" strike="noStrike">
              <a:latin typeface="Arial"/>
            </a:endParaRPr>
          </a:p>
          <a:p>
            <a:r>
              <a:rPr b="0" lang="en-US" sz="1800" spc="-1" strike="noStrike">
                <a:latin typeface="Arial"/>
              </a:rPr>
              <a:t>	</a:t>
            </a:r>
            <a:r>
              <a:rPr b="0" lang="en-US" sz="1800" spc="-1" strike="noStrike">
                <a:latin typeface="Arial"/>
              </a:rPr>
              <a:t>D.</a:t>
            </a:r>
            <a:r>
              <a:rPr b="0" lang="en-US" sz="1800" spc="-1" strike="noStrike">
                <a:latin typeface="Arial"/>
              </a:rPr>
              <a:t>	</a:t>
            </a:r>
            <a:r>
              <a:rPr b="0" lang="en-US" sz="1800" spc="-1" strike="noStrike">
                <a:latin typeface="Arial"/>
              </a:rPr>
              <a:t>unit less</a:t>
            </a:r>
            <a:endParaRPr b="0" lang="en-US" sz="1800" spc="-1" strike="noStrike">
              <a:latin typeface="Arial"/>
            </a:endParaRPr>
          </a:p>
          <a:p>
            <a:r>
              <a:rPr b="0" lang="en-US" sz="1800" spc="-1" strike="noStrike">
                <a:latin typeface="Arial"/>
              </a:rPr>
              <a:t>The exponential function used by Todd to determine what the cyclists’ speed should be is: </a:t>
            </a:r>
            <a:endParaRPr b="0" lang="en-US" sz="1800" spc="-1" strike="noStrike">
              <a:latin typeface="Arial"/>
            </a:endParaRPr>
          </a:p>
          <a:p>
            <a:endParaRPr b="0" lang="en-US" sz="1800" spc="-1" strike="noStrike">
              <a:latin typeface="Arial"/>
            </a:endParaRPr>
          </a:p>
        </p:txBody>
      </p:sp>
      <mc:AlternateContent>
        <mc:Choice xmlns:a14="http://schemas.microsoft.com/office/drawing/2010/main" Requires="a14">
          <p:sp>
            <p:nvSpPr>
              <p:cNvPr id="81" name="Formula 2"/>
              <p:cNvSpPr txBox="1"/>
              <p:nvPr/>
            </p:nvSpPr>
            <p:spPr>
              <a:xfrm>
                <a:off x="914400" y="3294000"/>
                <a:ext cx="4554360" cy="1643760"/>
              </a:xfrm>
              <a:prstGeom prst="rect">
                <a:avLst/>
              </a:prstGeom>
            </p:spPr>
            <p:txBody>
              <a:bodyPr/>
              <a:p>
                <a14:m>
                  <m:oMath xmlns:m="http://schemas.openxmlformats.org/officeDocument/2006/math">
                    <m:eqArr>
                      <m:e>
                        <m:r>
                          <m:t xml:space="preserve">A</m:t>
                        </m:r>
                        <m:r>
                          <m:t xml:space="preserve">.</m:t>
                        </m:r>
                        <m:r>
                          <m:t xml:space="preserve">speedShouldBe</m:t>
                        </m:r>
                        <m:r>
                          <m:t xml:space="preserve">=</m:t>
                        </m:r>
                        <m:r>
                          <m:t xml:space="preserve">exp</m:t>
                        </m:r>
                        <m:d>
                          <m:dPr>
                            <m:begChr m:val="("/>
                            <m:endChr m:val=")"/>
                          </m:dPr>
                          <m:e>
                            <m:f>
                              <m:num>
                                <m:r>
                                  <m:t xml:space="preserve">−</m:t>
                                </m:r>
                                <m:r>
                                  <m:t xml:space="preserve">distanceTravelled</m:t>
                                </m:r>
                              </m:num>
                              <m:den>
                                <m:r>
                                  <m:t xml:space="preserve">speedGradient</m:t>
                                </m:r>
                              </m:den>
                            </m:f>
                          </m:e>
                        </m:d>
                        <m:r>
                          <m:t xml:space="preserve">∗</m:t>
                        </m:r>
                        <m:r>
                          <m:t xml:space="preserve">speedDelta</m:t>
                        </m:r>
                        <m:r>
                          <m:t xml:space="preserve">+</m:t>
                        </m:r>
                        <m:r>
                          <m:t xml:space="preserve">maxSpeed</m:t>
                        </m:r>
                      </m:e>
                      <m:e>
                        <m:r>
                          <m:t xml:space="preserve">B</m:t>
                        </m:r>
                        <m:r>
                          <m:t xml:space="preserve">.</m:t>
                        </m:r>
                        <m:r>
                          <m:t xml:space="preserve">speedShouldBe</m:t>
                        </m:r>
                        <m:r>
                          <m:t xml:space="preserve">=</m:t>
                        </m:r>
                        <m:r>
                          <m:t xml:space="preserve">−</m:t>
                        </m:r>
                        <m:r>
                          <m:t xml:space="preserve">exp</m:t>
                        </m:r>
                        <m:d>
                          <m:dPr>
                            <m:begChr m:val="("/>
                            <m:endChr m:val=")"/>
                          </m:dPr>
                          <m:e>
                            <m:f>
                              <m:num>
                                <m:r>
                                  <m:t xml:space="preserve">−</m:t>
                                </m:r>
                                <m:r>
                                  <m:t xml:space="preserve">distanceTravelled</m:t>
                                </m:r>
                              </m:num>
                              <m:den>
                                <m:r>
                                  <m:t xml:space="preserve">speedGradient</m:t>
                                </m:r>
                              </m:den>
                            </m:f>
                          </m:e>
                        </m:d>
                        <m:r>
                          <m:t xml:space="preserve">∗</m:t>
                        </m:r>
                        <m:r>
                          <m:t xml:space="preserve">speedDelta</m:t>
                        </m:r>
                        <m:r>
                          <m:t xml:space="preserve">+</m:t>
                        </m:r>
                        <m:r>
                          <m:t xml:space="preserve">maxSpeed</m:t>
                        </m:r>
                      </m:e>
                      <m:e>
                        <m:r>
                          <m:t xml:space="preserve">C</m:t>
                        </m:r>
                        <m:r>
                          <m:t xml:space="preserve">.</m:t>
                        </m:r>
                        <m:r>
                          <m:t xml:space="preserve">speedShouldBe</m:t>
                        </m:r>
                        <m:r>
                          <m:t xml:space="preserve">=</m:t>
                        </m:r>
                        <m:r>
                          <m:t xml:space="preserve">−</m:t>
                        </m:r>
                        <m:r>
                          <m:t xml:space="preserve">exp</m:t>
                        </m:r>
                        <m:d>
                          <m:dPr>
                            <m:begChr m:val="("/>
                            <m:endChr m:val=")"/>
                          </m:dPr>
                          <m:e>
                            <m:f>
                              <m:num>
                                <m:r>
                                  <m:t xml:space="preserve">distanceTravelled</m:t>
                                </m:r>
                              </m:num>
                              <m:den>
                                <m:r>
                                  <m:t xml:space="preserve">speedGradient</m:t>
                                </m:r>
                              </m:den>
                            </m:f>
                          </m:e>
                        </m:d>
                        <m:r>
                          <m:t xml:space="preserve">∗</m:t>
                        </m:r>
                        <m:r>
                          <m:t xml:space="preserve">speedDelta</m:t>
                        </m:r>
                        <m:r>
                          <m:t xml:space="preserve">+</m:t>
                        </m:r>
                        <m:r>
                          <m:t xml:space="preserve">maxSpeed</m:t>
                        </m:r>
                      </m:e>
                      <m:e>
                        <m:r>
                          <m:t xml:space="preserve">D</m:t>
                        </m:r>
                        <m:r>
                          <m:t xml:space="preserve">.</m:t>
                        </m:r>
                        <m:r>
                          <m:t xml:space="preserve">speedShouldBe</m:t>
                        </m:r>
                        <m:r>
                          <m:t xml:space="preserve">=</m:t>
                        </m:r>
                        <m:r>
                          <m:t xml:space="preserve">exp</m:t>
                        </m:r>
                        <m:d>
                          <m:dPr>
                            <m:begChr m:val="("/>
                            <m:endChr m:val=")"/>
                          </m:dPr>
                          <m:e>
                            <m:f>
                              <m:num>
                                <m:r>
                                  <m:t xml:space="preserve">distanceTravelled</m:t>
                                </m:r>
                              </m:num>
                              <m:den>
                                <m:r>
                                  <m:t xml:space="preserve">speedGradient</m:t>
                                </m:r>
                              </m:den>
                            </m:f>
                          </m:e>
                        </m:d>
                        <m:r>
                          <m:t xml:space="preserve">∗</m:t>
                        </m:r>
                        <m:r>
                          <m:t xml:space="preserve">speedDelta</m:t>
                        </m:r>
                        <m:r>
                          <m:t xml:space="preserve">+</m:t>
                        </m:r>
                        <m:r>
                          <m:t xml:space="preserve">maxSpeed</m:t>
                        </m:r>
                      </m:e>
                      <m:e/>
                    </m:eqArr>
                  </m:oMath>
                </a14:m>
              </a:p>
            </p:txBody>
          </p:sp>
        </mc:Choice>
        <mc:Fallback/>
      </mc:AlternateContent>
    </p:spTree>
  </p:cSld>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2" name="TextShape 1"/>
          <p:cNvSpPr txBox="1"/>
          <p:nvPr/>
        </p:nvSpPr>
        <p:spPr>
          <a:xfrm>
            <a:off x="365760" y="274320"/>
            <a:ext cx="9509760" cy="1370160"/>
          </a:xfrm>
          <a:prstGeom prst="rect">
            <a:avLst/>
          </a:prstGeom>
          <a:noFill/>
          <a:ln>
            <a:noFill/>
          </a:ln>
        </p:spPr>
        <p:txBody>
          <a:bodyPr lIns="90000" rIns="90000" tIns="45000" bIns="45000"/>
          <a:p>
            <a:r>
              <a:rPr b="0" lang="en-US" sz="1800" spc="-1" strike="noStrike">
                <a:latin typeface="Arial"/>
              </a:rPr>
              <a:t>I am in debt to the Holy Spirit for gently encouraging me to move forward on this project.</a:t>
            </a:r>
            <a:endParaRPr b="0" lang="en-US" sz="1800" spc="-1" strike="noStrike">
              <a:latin typeface="Arial"/>
            </a:endParaRPr>
          </a:p>
          <a:p>
            <a:endParaRPr b="0" lang="en-US" sz="1800" spc="-1" strike="noStrike">
              <a:latin typeface="Arial"/>
            </a:endParaRPr>
          </a:p>
          <a:p>
            <a:r>
              <a:rPr b="0" lang="en-US" sz="1800" spc="-1" strike="noStrike">
                <a:latin typeface="Arial"/>
              </a:rPr>
              <a:t>If you are moved, please make a donation to:</a:t>
            </a:r>
            <a:endParaRPr b="0" lang="en-US" sz="1800" spc="-1" strike="noStrike">
              <a:latin typeface="Arial"/>
            </a:endParaRPr>
          </a:p>
          <a:p>
            <a:endParaRPr b="0" lang="en-US" sz="1800" spc="-1" strike="noStrike">
              <a:latin typeface="Arial"/>
            </a:endParaRPr>
          </a:p>
          <a:p>
            <a:r>
              <a:rPr b="0" lang="en-US" sz="1800" spc="-1" strike="noStrike">
                <a:latin typeface="Arial"/>
              </a:rPr>
              <a:t> </a:t>
            </a:r>
            <a:endParaRPr b="0" lang="en-US" sz="1800" spc="-1" strike="noStrike">
              <a:latin typeface="Arial"/>
            </a:endParaRPr>
          </a:p>
        </p:txBody>
      </p:sp>
      <p:pic>
        <p:nvPicPr>
          <p:cNvPr id="83" name="" descr=""/>
          <p:cNvPicPr/>
          <p:nvPr/>
        </p:nvPicPr>
        <p:blipFill>
          <a:blip r:embed="rId1">
            <a:alphaModFix amt="50000"/>
          </a:blip>
          <a:srcRect l="61486" t="47623" r="21274" b="37406"/>
          <a:stretch/>
        </p:blipFill>
        <p:spPr>
          <a:xfrm>
            <a:off x="2529720" y="1371600"/>
            <a:ext cx="4053960" cy="1919880"/>
          </a:xfrm>
          <a:prstGeom prst="rect">
            <a:avLst/>
          </a:prstGeom>
          <a:ln>
            <a:noFill/>
          </a:ln>
        </p:spPr>
      </p:pic>
    </p:spTree>
  </p:cSld>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4" name="TextShape 1"/>
          <p:cNvSpPr txBox="1"/>
          <p:nvPr/>
        </p:nvSpPr>
        <p:spPr>
          <a:xfrm>
            <a:off x="822960" y="457200"/>
            <a:ext cx="8595360" cy="2649960"/>
          </a:xfrm>
          <a:prstGeom prst="rect">
            <a:avLst/>
          </a:prstGeom>
          <a:noFill/>
          <a:ln>
            <a:noFill/>
          </a:ln>
        </p:spPr>
        <p:txBody>
          <a:bodyPr lIns="90000" rIns="90000" tIns="45000" bIns="45000"/>
          <a:p>
            <a:r>
              <a:rPr b="0" lang="en-US" sz="1800" spc="-1" strike="noStrike">
                <a:latin typeface="Arial"/>
              </a:rPr>
              <a:t>Thing left to do:</a:t>
            </a:r>
            <a:endParaRPr b="0" lang="en-US" sz="1800" spc="-1" strike="noStrike">
              <a:latin typeface="Arial"/>
            </a:endParaRPr>
          </a:p>
          <a:p>
            <a:r>
              <a:rPr b="0" lang="en-US" sz="1800" spc="-1" strike="noStrike">
                <a:latin typeface="Arial"/>
              </a:rPr>
              <a:t>	</a:t>
            </a:r>
            <a:r>
              <a:rPr b="0" lang="en-US" sz="1800" spc="-1" strike="noStrike">
                <a:latin typeface="Arial"/>
              </a:rPr>
              <a:t>add slides to show how to define speedDelta, maxSpeed, speedGradient</a:t>
            </a:r>
            <a:endParaRPr b="0" lang="en-US" sz="1800" spc="-1" strike="noStrike">
              <a:latin typeface="Arial"/>
            </a:endParaRPr>
          </a:p>
          <a:p>
            <a:r>
              <a:rPr b="0" lang="en-US" sz="1800" spc="-1" strike="noStrike">
                <a:latin typeface="Arial"/>
              </a:rPr>
              <a:t>	</a:t>
            </a:r>
            <a:r>
              <a:rPr b="0" lang="en-US" sz="1800" spc="-1" strike="noStrike">
                <a:latin typeface="Arial"/>
              </a:rPr>
              <a:t>what is an Arduino?</a:t>
            </a:r>
            <a:endParaRPr b="0" lang="en-US" sz="1800" spc="-1" strike="noStrike">
              <a:latin typeface="Arial"/>
            </a:endParaRPr>
          </a:p>
          <a:p>
            <a:r>
              <a:rPr b="0" lang="en-US" sz="1800" spc="-1" strike="noStrike">
                <a:latin typeface="Arial"/>
              </a:rPr>
              <a:t>	</a:t>
            </a:r>
            <a:r>
              <a:rPr b="0" lang="en-US" sz="1800" spc="-1" strike="noStrike">
                <a:latin typeface="Arial"/>
              </a:rPr>
              <a:t>make a quiz</a:t>
            </a:r>
            <a:endParaRPr b="0" lang="en-US" sz="1800" spc="-1" strike="noStrike">
              <a:latin typeface="Arial"/>
            </a:endParaRPr>
          </a:p>
          <a:p>
            <a:r>
              <a:rPr b="0" lang="en-US" sz="1800" spc="-1" strike="noStrike">
                <a:latin typeface="Arial"/>
              </a:rPr>
              <a:t>	</a:t>
            </a:r>
            <a:r>
              <a:rPr b="0" lang="en-US" sz="1800" spc="-1" strike="noStrike">
                <a:latin typeface="Arial"/>
              </a:rPr>
              <a:t>make a box for Arduinos</a:t>
            </a:r>
            <a:endParaRPr b="0" lang="en-US" sz="1800" spc="-1" strike="noStrike">
              <a:latin typeface="Arial"/>
            </a:endParaRPr>
          </a:p>
          <a:p>
            <a:r>
              <a:rPr b="0" lang="en-US" sz="1800" spc="-1" strike="noStrike">
                <a:latin typeface="Arial"/>
              </a:rPr>
              <a:t>	</a:t>
            </a:r>
            <a:r>
              <a:rPr b="0" lang="en-US" sz="1800" spc="-1" strike="noStrike">
                <a:latin typeface="Arial"/>
              </a:rPr>
              <a:t>order USB cables</a:t>
            </a:r>
            <a:endParaRPr b="0" lang="en-US" sz="1800" spc="-1" strike="noStrike">
              <a:latin typeface="Arial"/>
            </a:endParaRPr>
          </a:p>
          <a:p>
            <a:r>
              <a:rPr b="0" lang="en-US" sz="1800" spc="-1" strike="noStrike">
                <a:latin typeface="Arial"/>
              </a:rPr>
              <a:t>	</a:t>
            </a:r>
            <a:r>
              <a:rPr b="0" lang="en-US" sz="1800" spc="-1" strike="noStrike">
                <a:latin typeface="Arial"/>
              </a:rPr>
              <a:t>email Bryan Pugh about presenting next year</a:t>
            </a:r>
            <a:endParaRPr b="0" lang="en-US" sz="1800" spc="-1" strike="noStrike">
              <a:latin typeface="Arial"/>
            </a:endParaRPr>
          </a:p>
          <a:p>
            <a:r>
              <a:rPr b="0" lang="en-US" sz="1800" spc="-1" strike="noStrike">
                <a:latin typeface="Arial"/>
              </a:rPr>
              <a:t>	</a:t>
            </a:r>
            <a:r>
              <a:rPr b="0" lang="en-US" sz="1800" spc="-1" strike="noStrike">
                <a:latin typeface="Arial"/>
              </a:rPr>
              <a:t>	</a:t>
            </a:r>
            <a:r>
              <a:rPr b="0" lang="en-US" sz="1800" spc="-1" strike="noStrike">
                <a:latin typeface="Arial"/>
              </a:rPr>
              <a:t>	</a:t>
            </a:r>
            <a:r>
              <a:rPr b="0" lang="en-US" sz="1800" spc="-1" strike="noStrike">
                <a:latin typeface="Arial"/>
              </a:rPr>
              <a:t>offer CEUs to other PEs</a:t>
            </a:r>
            <a:endParaRPr b="0" lang="en-US" sz="1800" spc="-1" strike="noStrike">
              <a:latin typeface="Arial"/>
            </a:endParaRPr>
          </a:p>
          <a:p>
            <a:r>
              <a:rPr b="0" lang="en-US" sz="1800" spc="-1" strike="noStrike">
                <a:latin typeface="Arial"/>
              </a:rPr>
              <a:t>	</a:t>
            </a:r>
            <a:r>
              <a:rPr b="0" lang="en-US" sz="1800" spc="-1" strike="noStrike">
                <a:latin typeface="Arial"/>
              </a:rPr>
              <a:t>oring for speed sensor</a:t>
            </a:r>
            <a:endParaRPr b="0" lang="en-US" sz="1800" spc="-1" strike="noStrike">
              <a:latin typeface="Arial"/>
            </a:endParaRPr>
          </a:p>
          <a:p>
            <a:endParaRPr b="0" lang="en-US" sz="1800" spc="-1" strike="noStrike">
              <a:latin typeface="Arial"/>
            </a:endParaRPr>
          </a:p>
        </p:txBody>
      </p:sp>
      <p:sp>
        <p:nvSpPr>
          <p:cNvPr id="85" name="CustomShape 2"/>
          <p:cNvSpPr/>
          <p:nvPr/>
        </p:nvSpPr>
        <p:spPr>
          <a:xfrm>
            <a:off x="1280160" y="1005840"/>
            <a:ext cx="2651760" cy="548640"/>
          </a:xfrm>
          <a:prstGeom prst="rect">
            <a:avLst/>
          </a:prstGeom>
          <a:solidFill>
            <a:srgbClr val="333333">
              <a:alpha val="50000"/>
            </a:srgbClr>
          </a:solidFill>
          <a:ln>
            <a:solidFill>
              <a:srgbClr val="fff200"/>
            </a:solidFill>
            <a:custDash/>
          </a:ln>
        </p:spPr>
        <p:style>
          <a:lnRef idx="0"/>
          <a:fillRef idx="0"/>
          <a:effectRef idx="0"/>
          <a:fontRef idx="minor"/>
        </p:style>
      </p:sp>
      <p:sp>
        <p:nvSpPr>
          <p:cNvPr id="86" name="CustomShape 3"/>
          <p:cNvSpPr/>
          <p:nvPr/>
        </p:nvSpPr>
        <p:spPr>
          <a:xfrm>
            <a:off x="1371600" y="2011680"/>
            <a:ext cx="4572000" cy="548640"/>
          </a:xfrm>
          <a:prstGeom prst="rect">
            <a:avLst/>
          </a:prstGeom>
          <a:solidFill>
            <a:srgbClr val="333333">
              <a:alpha val="50000"/>
            </a:srgbClr>
          </a:solidFill>
          <a:ln>
            <a:solidFill>
              <a:srgbClr val="fff200"/>
            </a:solidFill>
            <a:custDash/>
          </a:ln>
        </p:spPr>
        <p:style>
          <a:lnRef idx="0"/>
          <a:fillRef idx="0"/>
          <a:effectRef idx="0"/>
          <a:fontRef idx="minor"/>
        </p:style>
      </p:sp>
    </p:spTree>
  </p:cSld>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7" name="TextShape 1"/>
          <p:cNvSpPr txBox="1"/>
          <p:nvPr/>
        </p:nvSpPr>
        <p:spPr>
          <a:xfrm>
            <a:off x="822960" y="822960"/>
            <a:ext cx="8412480" cy="346320"/>
          </a:xfrm>
          <a:prstGeom prst="rect">
            <a:avLst/>
          </a:prstGeom>
          <a:noFill/>
          <a:ln>
            <a:noFill/>
          </a:ln>
        </p:spPr>
        <p:txBody>
          <a:bodyPr lIns="90000" rIns="90000" tIns="45000" bIns="45000"/>
          <a:p>
            <a:r>
              <a:rPr b="0" lang="en-US" sz="1800" spc="-1" strike="noStrike">
                <a:latin typeface="Arial"/>
              </a:rPr>
              <a:t>Subsequent slides can be ignored</a:t>
            </a:r>
            <a:endParaRPr b="0" lang="en-US" sz="1800" spc="-1" strike="noStrike">
              <a:latin typeface="Arial"/>
            </a:endParaRPr>
          </a:p>
        </p:txBody>
      </p:sp>
    </p:spTree>
  </p:cSld>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8" name="TextShape 1"/>
          <p:cNvSpPr txBox="1"/>
          <p:nvPr/>
        </p:nvSpPr>
        <p:spPr>
          <a:xfrm>
            <a:off x="185400" y="312840"/>
            <a:ext cx="8771400" cy="1882080"/>
          </a:xfrm>
          <a:prstGeom prst="rect">
            <a:avLst/>
          </a:prstGeom>
          <a:noFill/>
          <a:ln>
            <a:noFill/>
          </a:ln>
        </p:spPr>
        <p:txBody>
          <a:bodyPr lIns="90000" rIns="90000" tIns="45000" bIns="45000"/>
          <a:p>
            <a:r>
              <a:rPr b="0" lang="en-US" sz="1800" spc="-1" strike="noStrike">
                <a:latin typeface="Arial"/>
              </a:rPr>
              <a:t>Details:</a:t>
            </a:r>
            <a:r>
              <a:rPr b="0" lang="en-US" sz="1800" spc="-1" strike="noStrike">
                <a:latin typeface="Arial"/>
              </a:rPr>
              <a:t>	</a:t>
            </a:r>
            <a:r>
              <a:rPr b="0" lang="en-US" sz="1800" spc="-1" strike="noStrike">
                <a:latin typeface="Arial"/>
              </a:rPr>
              <a:t>	</a:t>
            </a:r>
            <a:r>
              <a:rPr b="0" lang="en-US" sz="1800" spc="-1" strike="noStrike">
                <a:latin typeface="Arial"/>
              </a:rPr>
              <a:t>	</a:t>
            </a:r>
            <a:r>
              <a:rPr b="0" lang="en-US" sz="1800" spc="-1" strike="noStrike">
                <a:latin typeface="Arial"/>
              </a:rPr>
              <a:t>How does speed on the trainer determine throttle axis position?</a:t>
            </a:r>
            <a:endParaRPr b="0" lang="en-US" sz="1800" spc="-1" strike="noStrike">
              <a:latin typeface="Arial"/>
            </a:endParaRPr>
          </a:p>
          <a:p>
            <a:endParaRPr b="0" lang="en-US" sz="1800" spc="-1" strike="noStrike">
              <a:latin typeface="Arial"/>
            </a:endParaRPr>
          </a:p>
          <a:p>
            <a:r>
              <a:rPr b="0" lang="en-US" sz="1800" spc="-1" strike="noStrike">
                <a:latin typeface="Arial"/>
              </a:rPr>
              <a:t>	</a:t>
            </a:r>
            <a:r>
              <a:rPr b="0" lang="en-US" sz="1800" spc="-1" strike="noStrike">
                <a:latin typeface="Arial"/>
              </a:rPr>
              <a:t>	</a:t>
            </a:r>
            <a:r>
              <a:rPr b="0" lang="en-US" sz="1800" spc="-1" strike="noStrike">
                <a:latin typeface="Arial"/>
              </a:rPr>
              <a:t>	</a:t>
            </a:r>
            <a:r>
              <a:rPr b="0" lang="en-US" sz="1800" spc="-1" strike="noStrike">
                <a:latin typeface="Arial"/>
              </a:rPr>
              <a:t>	</a:t>
            </a:r>
            <a:r>
              <a:rPr b="0" lang="en-US" sz="1800" spc="-1" strike="noStrike">
                <a:latin typeface="Arial"/>
              </a:rPr>
              <a:t>I set the throttle to by 25% of maximum for the initial 0.1 miles of </a:t>
            </a:r>
            <a:endParaRPr b="0" lang="en-US" sz="1800" spc="-1" strike="noStrike">
              <a:latin typeface="Arial"/>
            </a:endParaRPr>
          </a:p>
          <a:p>
            <a:r>
              <a:rPr b="0" lang="en-US" sz="1800" spc="-1" strike="noStrike">
                <a:latin typeface="Arial"/>
              </a:rPr>
              <a:t>	</a:t>
            </a:r>
            <a:r>
              <a:rPr b="0" lang="en-US" sz="1800" spc="-1" strike="noStrike">
                <a:latin typeface="Arial"/>
              </a:rPr>
              <a:t>	</a:t>
            </a:r>
            <a:r>
              <a:rPr b="0" lang="en-US" sz="1800" spc="-1" strike="noStrike">
                <a:latin typeface="Arial"/>
              </a:rPr>
              <a:t>	</a:t>
            </a:r>
            <a:r>
              <a:rPr b="0" lang="en-US" sz="1800" spc="-1" strike="noStrike">
                <a:latin typeface="Arial"/>
              </a:rPr>
              <a:t>	</a:t>
            </a:r>
            <a:r>
              <a:rPr b="0" lang="en-US" sz="1800" spc="-1" strike="noStrike">
                <a:latin typeface="Arial"/>
              </a:rPr>
              <a:t>travel to allow for manuallly starting the engine</a:t>
            </a:r>
            <a:endParaRPr b="0" lang="en-US" sz="1800" spc="-1" strike="noStrike">
              <a:latin typeface="Arial"/>
            </a:endParaRPr>
          </a:p>
          <a:p>
            <a:endParaRPr b="0" lang="en-US" sz="1800" spc="-1" strike="noStrike">
              <a:latin typeface="Arial"/>
            </a:endParaRPr>
          </a:p>
          <a:p>
            <a:r>
              <a:rPr b="0" lang="en-US" sz="1800" spc="-1" strike="noStrike">
                <a:latin typeface="Arial"/>
              </a:rPr>
              <a:t>	</a:t>
            </a:r>
            <a:r>
              <a:rPr b="0" lang="en-US" sz="1800" spc="-1" strike="noStrike">
                <a:latin typeface="Arial"/>
              </a:rPr>
              <a:t>	</a:t>
            </a:r>
            <a:r>
              <a:rPr b="0" lang="en-US" sz="1800" spc="-1" strike="noStrike">
                <a:latin typeface="Arial"/>
              </a:rPr>
              <a:t>	</a:t>
            </a:r>
            <a:r>
              <a:rPr b="0" lang="en-US" sz="1800" spc="-1" strike="noStrike">
                <a:latin typeface="Arial"/>
              </a:rPr>
              <a:t>	</a:t>
            </a:r>
            <a:r>
              <a:rPr b="0" lang="en-US" sz="1800" spc="-1" strike="noStrike">
                <a:latin typeface="Arial"/>
              </a:rPr>
              <a:t>Also, the throttle position should be between -32676 and 32767</a:t>
            </a:r>
            <a:r>
              <a:rPr b="0" lang="en-US" sz="1800" spc="-1" strike="noStrike">
                <a:latin typeface="Arial"/>
              </a:rPr>
              <a:t>	</a:t>
            </a:r>
            <a:r>
              <a:rPr b="0" lang="en-US" sz="1800" spc="-1" strike="noStrike">
                <a:latin typeface="Arial"/>
              </a:rPr>
              <a:t>	</a:t>
            </a:r>
            <a:endParaRPr b="0" lang="en-US" sz="1800" spc="-1" strike="noStrike">
              <a:latin typeface="Arial"/>
            </a:endParaRPr>
          </a:p>
        </p:txBody>
      </p:sp>
      <p:pic>
        <p:nvPicPr>
          <p:cNvPr id="89" name="" descr=""/>
          <p:cNvPicPr/>
          <p:nvPr/>
        </p:nvPicPr>
        <p:blipFill>
          <a:blip r:embed="rId1">
            <a:alphaModFix amt="50000"/>
          </a:blip>
          <a:srcRect l="0" t="40657" r="44421" b="43454"/>
          <a:stretch/>
        </p:blipFill>
        <p:spPr>
          <a:xfrm>
            <a:off x="457200" y="2286000"/>
            <a:ext cx="9236880" cy="2286000"/>
          </a:xfrm>
          <a:prstGeom prst="rect">
            <a:avLst/>
          </a:prstGeom>
          <a:ln>
            <a:noFill/>
          </a:ln>
        </p:spPr>
      </p:pic>
    </p:spTree>
  </p:cSld>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 name="TextShape 1"/>
          <p:cNvSpPr txBox="1"/>
          <p:nvPr/>
        </p:nvSpPr>
        <p:spPr>
          <a:xfrm>
            <a:off x="182880" y="311760"/>
            <a:ext cx="8771400" cy="3417840"/>
          </a:xfrm>
          <a:prstGeom prst="rect">
            <a:avLst/>
          </a:prstGeom>
          <a:noFill/>
          <a:ln>
            <a:noFill/>
          </a:ln>
        </p:spPr>
        <p:txBody>
          <a:bodyPr lIns="90000" rIns="90000" tIns="45000" bIns="45000"/>
          <a:p>
            <a:r>
              <a:rPr b="0" lang="en-US" sz="1800" spc="-1" strike="noStrike">
                <a:latin typeface="Arial"/>
              </a:rPr>
              <a:t>Details:</a:t>
            </a:r>
            <a:r>
              <a:rPr b="0" lang="en-US" sz="1800" spc="-1" strike="noStrike">
                <a:latin typeface="Arial"/>
              </a:rPr>
              <a:t>	</a:t>
            </a:r>
            <a:r>
              <a:rPr b="0" lang="en-US" sz="1800" spc="-1" strike="noStrike">
                <a:latin typeface="Arial"/>
              </a:rPr>
              <a:t>	</a:t>
            </a:r>
            <a:r>
              <a:rPr b="0" lang="en-US" sz="1800" spc="-1" strike="noStrike">
                <a:latin typeface="Arial"/>
              </a:rPr>
              <a:t>Playing a flight simulator with a joystick with a throttle axis is better than</a:t>
            </a:r>
            <a:endParaRPr b="0" lang="en-US" sz="1800" spc="-1" strike="noStrike">
              <a:latin typeface="Arial"/>
            </a:endParaRPr>
          </a:p>
          <a:p>
            <a:r>
              <a:rPr b="0" lang="en-US" sz="1800" spc="-1" strike="noStrike">
                <a:latin typeface="Arial"/>
              </a:rPr>
              <a:t>	</a:t>
            </a:r>
            <a:r>
              <a:rPr b="0" lang="en-US" sz="1800" spc="-1" strike="noStrike">
                <a:latin typeface="Arial"/>
              </a:rPr>
              <a:t>	</a:t>
            </a:r>
            <a:r>
              <a:rPr b="0" lang="en-US" sz="1800" spc="-1" strike="noStrike">
                <a:latin typeface="Arial"/>
              </a:rPr>
              <a:t>	</a:t>
            </a:r>
            <a:r>
              <a:rPr b="0" lang="en-US" sz="1800" spc="-1" strike="noStrike">
                <a:latin typeface="Arial"/>
              </a:rPr>
              <a:t>just using a keyboard and mouse.</a:t>
            </a:r>
            <a:endParaRPr b="0" lang="en-US" sz="1800" spc="-1" strike="noStrike">
              <a:latin typeface="Arial"/>
            </a:endParaRPr>
          </a:p>
          <a:p>
            <a:endParaRPr b="0" lang="en-US" sz="1800" spc="-1" strike="noStrike">
              <a:latin typeface="Arial"/>
            </a:endParaRPr>
          </a:p>
          <a:p>
            <a:endParaRPr b="0" lang="en-US" sz="1800" spc="-1" strike="noStrike">
              <a:latin typeface="Arial"/>
            </a:endParaRPr>
          </a:p>
          <a:p>
            <a:endParaRPr b="0" lang="en-US" sz="1800" spc="-1" strike="noStrike">
              <a:latin typeface="Arial"/>
            </a:endParaRPr>
          </a:p>
          <a:p>
            <a:endParaRPr b="0" lang="en-US" sz="1800" spc="-1" strike="noStrike">
              <a:latin typeface="Arial"/>
            </a:endParaRPr>
          </a:p>
          <a:p>
            <a:endParaRPr b="0" lang="en-US" sz="1800" spc="-1" strike="noStrike">
              <a:latin typeface="Arial"/>
            </a:endParaRPr>
          </a:p>
          <a:p>
            <a:endParaRPr b="0" lang="en-US" sz="1800" spc="-1" strike="noStrike">
              <a:latin typeface="Arial"/>
            </a:endParaRPr>
          </a:p>
          <a:p>
            <a:endParaRPr b="0" lang="en-US" sz="1800" spc="-1" strike="noStrike">
              <a:latin typeface="Arial"/>
            </a:endParaRPr>
          </a:p>
          <a:p>
            <a:endParaRPr b="0" lang="en-US" sz="1800" spc="-1" strike="noStrike">
              <a:latin typeface="Arial"/>
            </a:endParaRPr>
          </a:p>
          <a:p>
            <a:endParaRPr b="0" lang="en-US" sz="1800" spc="-1" strike="noStrike">
              <a:latin typeface="Arial"/>
            </a:endParaRPr>
          </a:p>
          <a:p>
            <a:endParaRPr b="0" lang="en-US" sz="1800" spc="-1" strike="noStrike">
              <a:latin typeface="Arial"/>
            </a:endParaRPr>
          </a:p>
          <a:p>
            <a:endParaRPr b="0" lang="en-US" sz="1800" spc="-1" strike="noStrike">
              <a:latin typeface="Arial"/>
            </a:endParaRPr>
          </a:p>
        </p:txBody>
      </p:sp>
      <p:pic>
        <p:nvPicPr>
          <p:cNvPr id="43" name="" descr=""/>
          <p:cNvPicPr/>
          <p:nvPr/>
        </p:nvPicPr>
        <p:blipFill>
          <a:blip r:embed="rId1">
            <a:alphaModFix amt="50000"/>
          </a:blip>
          <a:stretch/>
        </p:blipFill>
        <p:spPr>
          <a:xfrm>
            <a:off x="457200" y="1097280"/>
            <a:ext cx="2742120" cy="2938320"/>
          </a:xfrm>
          <a:prstGeom prst="rect">
            <a:avLst/>
          </a:prstGeom>
          <a:ln>
            <a:noFill/>
          </a:ln>
        </p:spPr>
      </p:pic>
      <p:sp>
        <p:nvSpPr>
          <p:cNvPr id="44" name="TextShape 2"/>
          <p:cNvSpPr txBox="1"/>
          <p:nvPr/>
        </p:nvSpPr>
        <p:spPr>
          <a:xfrm>
            <a:off x="3383280" y="3311280"/>
            <a:ext cx="1424160" cy="346320"/>
          </a:xfrm>
          <a:prstGeom prst="rect">
            <a:avLst/>
          </a:prstGeom>
          <a:noFill/>
          <a:ln>
            <a:noFill/>
          </a:ln>
        </p:spPr>
        <p:txBody>
          <a:bodyPr lIns="90000" rIns="90000" tIns="45000" bIns="45000"/>
          <a:p>
            <a:r>
              <a:rPr b="0" lang="en-US" sz="1800" spc="-1" strike="noStrike">
                <a:solidFill>
                  <a:srgbClr val="00a65d"/>
                </a:solidFill>
                <a:latin typeface="Arial"/>
              </a:rPr>
              <a:t>Throttle axis</a:t>
            </a:r>
            <a:endParaRPr b="0" lang="en-US" sz="1800" spc="-1" strike="noStrike">
              <a:latin typeface="Arial"/>
            </a:endParaRPr>
          </a:p>
        </p:txBody>
      </p:sp>
      <p:sp>
        <p:nvSpPr>
          <p:cNvPr id="45" name="Line 3"/>
          <p:cNvSpPr/>
          <p:nvPr/>
        </p:nvSpPr>
        <p:spPr>
          <a:xfrm flipH="1">
            <a:off x="1684800" y="2664000"/>
            <a:ext cx="1920240" cy="640080"/>
          </a:xfrm>
          <a:prstGeom prst="line">
            <a:avLst/>
          </a:prstGeom>
          <a:ln w="146160">
            <a:solidFill>
              <a:srgbClr val="00a65d"/>
            </a:solidFill>
            <a:custDash>
              <a:ds d="0" sp="0"/>
            </a:custDash>
            <a:round/>
            <a:tailEnd len="med" type="triangle" w="med"/>
          </a:ln>
        </p:spPr>
        <p:style>
          <a:lnRef idx="0"/>
          <a:fillRef idx="0"/>
          <a:effectRef idx="0"/>
          <a:fontRef idx="minor"/>
        </p:style>
      </p:sp>
      <p:sp>
        <p:nvSpPr>
          <p:cNvPr id="46" name="Line 4"/>
          <p:cNvSpPr/>
          <p:nvPr/>
        </p:nvSpPr>
        <p:spPr>
          <a:xfrm>
            <a:off x="6126480" y="2651760"/>
            <a:ext cx="875520" cy="1097280"/>
          </a:xfrm>
          <a:prstGeom prst="line">
            <a:avLst/>
          </a:prstGeom>
          <a:ln w="146160">
            <a:solidFill>
              <a:srgbClr val="000000"/>
            </a:solidFill>
            <a:custDash>
              <a:ds d="0" sp="0"/>
            </a:custDash>
            <a:round/>
            <a:tailEnd len="med" type="triangle" w="med"/>
          </a:ln>
        </p:spPr>
        <p:style>
          <a:lnRef idx="0"/>
          <a:fillRef idx="0"/>
          <a:effectRef idx="0"/>
          <a:fontRef idx="minor"/>
        </p:style>
      </p:sp>
      <p:sp>
        <p:nvSpPr>
          <p:cNvPr id="47" name="CustomShape 5"/>
          <p:cNvSpPr/>
          <p:nvPr/>
        </p:nvSpPr>
        <p:spPr>
          <a:xfrm>
            <a:off x="1920240" y="3017520"/>
            <a:ext cx="3657600" cy="914400"/>
          </a:xfrm>
          <a:custGeom>
            <a:avLst/>
            <a:gdLst/>
            <a:ahLst/>
            <a:rect l="0" t="0" r="r" b="b"/>
            <a:pathLst>
              <a:path w="10162" h="2542">
                <a:moveTo>
                  <a:pt x="10161" y="635"/>
                </a:moveTo>
                <a:lnTo>
                  <a:pt x="2540" y="635"/>
                </a:lnTo>
                <a:lnTo>
                  <a:pt x="2540" y="0"/>
                </a:lnTo>
                <a:lnTo>
                  <a:pt x="0" y="1270"/>
                </a:lnTo>
                <a:lnTo>
                  <a:pt x="2540" y="2541"/>
                </a:lnTo>
                <a:lnTo>
                  <a:pt x="2540" y="1905"/>
                </a:lnTo>
                <a:lnTo>
                  <a:pt x="10161" y="1905"/>
                </a:lnTo>
                <a:lnTo>
                  <a:pt x="10161" y="635"/>
                </a:lnTo>
              </a:path>
            </a:pathLst>
          </a:custGeom>
          <a:solidFill>
            <a:srgbClr val="fff450">
              <a:alpha val="50000"/>
            </a:srgbClr>
          </a:solidFill>
          <a:ln>
            <a:solidFill>
              <a:srgbClr val="fff200"/>
            </a:solidFill>
            <a:custDash/>
          </a:ln>
        </p:spPr>
        <p:style>
          <a:lnRef idx="0"/>
          <a:fillRef idx="0"/>
          <a:effectRef idx="0"/>
          <a:fontRef idx="minor"/>
        </p:style>
      </p:sp>
    </p:spTree>
  </p:cSld>
  <p:timing>
    <p:tnLst>
      <p:par>
        <p:cTn id="1" dur="indefinite" restart="never" nodeType="tmRoot">
          <p:childTnLst>
            <p:seq>
              <p:cTn id="2" dur="indefinite" nodeType="mainSeq"/>
              <p:prevCondLst>
                <p:cond delay="0" evt="onPrev">
                  <p:tgtEl>
                    <p:sldTgt/>
                  </p:tgtEl>
                </p:cond>
              </p:prevCondLst>
              <p:nextCondLst>
                <p:cond delay="0" evt="onNext">
                  <p:tgtEl>
                    <p:sldTgt/>
                  </p:tgtEl>
                </p:cond>
              </p:nextCondLst>
            </p:seq>
          </p:childTnLst>
        </p:cTn>
      </p:par>
    </p:tnLst>
  </p:timing>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0" name="TextShape 1"/>
          <p:cNvSpPr txBox="1"/>
          <p:nvPr/>
        </p:nvSpPr>
        <p:spPr>
          <a:xfrm>
            <a:off x="185040" y="312840"/>
            <a:ext cx="8771400" cy="1370160"/>
          </a:xfrm>
          <a:prstGeom prst="rect">
            <a:avLst/>
          </a:prstGeom>
          <a:noFill/>
          <a:ln>
            <a:noFill/>
          </a:ln>
        </p:spPr>
        <p:txBody>
          <a:bodyPr lIns="90000" rIns="90000" tIns="45000" bIns="45000"/>
          <a:p>
            <a:r>
              <a:rPr b="0" lang="en-US" sz="1800" spc="-1" strike="noStrike">
                <a:latin typeface="Arial"/>
              </a:rPr>
              <a:t>Details:</a:t>
            </a:r>
            <a:r>
              <a:rPr b="0" lang="en-US" sz="1800" spc="-1" strike="noStrike">
                <a:latin typeface="Arial"/>
              </a:rPr>
              <a:t>	</a:t>
            </a:r>
            <a:r>
              <a:rPr b="0" lang="en-US" sz="1800" spc="-1" strike="noStrike">
                <a:latin typeface="Arial"/>
              </a:rPr>
              <a:t>	</a:t>
            </a:r>
            <a:r>
              <a:rPr b="0" lang="en-US" sz="1800" spc="-1" strike="noStrike">
                <a:latin typeface="Arial"/>
              </a:rPr>
              <a:t>	</a:t>
            </a:r>
            <a:r>
              <a:rPr b="0" lang="en-US" sz="1800" spc="-1" strike="noStrike">
                <a:latin typeface="Arial"/>
              </a:rPr>
              <a:t>How does speed on the trainer determine throttle axis position?</a:t>
            </a:r>
            <a:endParaRPr b="0" lang="en-US" sz="1800" spc="-1" strike="noStrike">
              <a:latin typeface="Arial"/>
            </a:endParaRPr>
          </a:p>
          <a:p>
            <a:endParaRPr b="0" lang="en-US" sz="1800" spc="-1" strike="noStrike">
              <a:latin typeface="Arial"/>
            </a:endParaRPr>
          </a:p>
          <a:p>
            <a:r>
              <a:rPr b="0" lang="en-US" sz="1800" spc="-1" strike="noStrike">
                <a:latin typeface="Arial"/>
              </a:rPr>
              <a:t>	</a:t>
            </a:r>
            <a:r>
              <a:rPr b="0" lang="en-US" sz="1800" spc="-1" strike="noStrike">
                <a:latin typeface="Arial"/>
              </a:rPr>
              <a:t>	</a:t>
            </a:r>
            <a:r>
              <a:rPr b="0" lang="en-US" sz="1800" spc="-1" strike="noStrike">
                <a:latin typeface="Arial"/>
              </a:rPr>
              <a:t>	</a:t>
            </a:r>
            <a:r>
              <a:rPr b="0" lang="en-US" sz="1800" spc="-1" strike="noStrike">
                <a:latin typeface="Arial"/>
              </a:rPr>
              <a:t>	</a:t>
            </a:r>
            <a:r>
              <a:rPr b="0" lang="en-US" sz="1800" spc="-1" strike="noStrike">
                <a:latin typeface="Arial"/>
              </a:rPr>
              <a:t>joystickThrottleValue is proportional  to current_speed divided by </a:t>
            </a:r>
            <a:endParaRPr b="0" lang="en-US" sz="1800" spc="-1" strike="noStrike">
              <a:latin typeface="Arial"/>
            </a:endParaRPr>
          </a:p>
          <a:p>
            <a:r>
              <a:rPr b="0" lang="en-US" sz="1800" spc="-1" strike="noStrike">
                <a:latin typeface="Arial"/>
              </a:rPr>
              <a:t>	</a:t>
            </a:r>
            <a:r>
              <a:rPr b="0" lang="en-US" sz="1800" spc="-1" strike="noStrike">
                <a:latin typeface="Arial"/>
              </a:rPr>
              <a:t>	</a:t>
            </a:r>
            <a:r>
              <a:rPr b="0" lang="en-US" sz="1800" spc="-1" strike="noStrike">
                <a:latin typeface="Arial"/>
              </a:rPr>
              <a:t>	</a:t>
            </a:r>
            <a:r>
              <a:rPr b="0" lang="en-US" sz="1800" spc="-1" strike="noStrike">
                <a:latin typeface="Arial"/>
              </a:rPr>
              <a:t>	</a:t>
            </a:r>
            <a:r>
              <a:rPr b="0" lang="en-US" sz="1800" spc="-1" strike="noStrike">
                <a:latin typeface="Arial"/>
              </a:rPr>
              <a:t>speed_should_be and then stretched for the minimum throttle </a:t>
            </a:r>
            <a:endParaRPr b="0" lang="en-US" sz="1800" spc="-1" strike="noStrike">
              <a:latin typeface="Arial"/>
            </a:endParaRPr>
          </a:p>
          <a:p>
            <a:r>
              <a:rPr b="0" lang="en-US" sz="1800" spc="-1" strike="noStrike">
                <a:latin typeface="Arial"/>
              </a:rPr>
              <a:t>	</a:t>
            </a:r>
            <a:r>
              <a:rPr b="0" lang="en-US" sz="1800" spc="-1" strike="noStrike">
                <a:latin typeface="Arial"/>
              </a:rPr>
              <a:t>	</a:t>
            </a:r>
            <a:r>
              <a:rPr b="0" lang="en-US" sz="1800" spc="-1" strike="noStrike">
                <a:latin typeface="Arial"/>
              </a:rPr>
              <a:t>	</a:t>
            </a:r>
            <a:r>
              <a:rPr b="0" lang="en-US" sz="1800" spc="-1" strike="noStrike">
                <a:latin typeface="Arial"/>
              </a:rPr>
              <a:t>	</a:t>
            </a:r>
            <a:r>
              <a:rPr b="0" lang="en-US" sz="1800" spc="-1" strike="noStrike">
                <a:latin typeface="Arial"/>
              </a:rPr>
              <a:t>value to the maximum throttle value</a:t>
            </a:r>
            <a:r>
              <a:rPr b="0" lang="en-US" sz="1800" spc="-1" strike="noStrike">
                <a:latin typeface="Arial"/>
              </a:rPr>
              <a:t>	</a:t>
            </a:r>
            <a:r>
              <a:rPr b="0" lang="en-US" sz="1800" spc="-1" strike="noStrike">
                <a:latin typeface="Arial"/>
              </a:rPr>
              <a:t>	</a:t>
            </a:r>
            <a:endParaRPr b="0" lang="en-US" sz="1800" spc="-1" strike="noStrike">
              <a:latin typeface="Arial"/>
            </a:endParaRPr>
          </a:p>
        </p:txBody>
      </p:sp>
      <p:pic>
        <p:nvPicPr>
          <p:cNvPr id="91" name="" descr=""/>
          <p:cNvPicPr/>
          <p:nvPr/>
        </p:nvPicPr>
        <p:blipFill>
          <a:blip r:embed="rId1">
            <a:alphaModFix amt="50000"/>
          </a:blip>
          <a:srcRect l="0" t="35575" r="20679" b="59581"/>
          <a:stretch/>
        </p:blipFill>
        <p:spPr>
          <a:xfrm>
            <a:off x="182880" y="2468880"/>
            <a:ext cx="8664840" cy="457200"/>
          </a:xfrm>
          <a:prstGeom prst="rect">
            <a:avLst/>
          </a:prstGeom>
          <a:ln>
            <a:noFill/>
          </a:ln>
        </p:spPr>
      </p:pic>
      <p:pic>
        <p:nvPicPr>
          <p:cNvPr id="92" name="" descr=""/>
          <p:cNvPicPr/>
          <p:nvPr/>
        </p:nvPicPr>
        <p:blipFill>
          <a:blip r:embed="rId2">
            <a:alphaModFix amt="50000"/>
          </a:blip>
          <a:srcRect l="0" t="19443" r="59786" b="75712"/>
          <a:stretch/>
        </p:blipFill>
        <p:spPr>
          <a:xfrm>
            <a:off x="182880" y="3291840"/>
            <a:ext cx="7027560" cy="731520"/>
          </a:xfrm>
          <a:prstGeom prst="rect">
            <a:avLst/>
          </a:prstGeom>
          <a:ln>
            <a:noFill/>
          </a:ln>
        </p:spPr>
      </p:pic>
    </p:spTree>
  </p:cSld>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3" name="TextShape 1"/>
          <p:cNvSpPr txBox="1"/>
          <p:nvPr/>
        </p:nvSpPr>
        <p:spPr>
          <a:xfrm>
            <a:off x="185400" y="312840"/>
            <a:ext cx="8771400" cy="3417840"/>
          </a:xfrm>
          <a:prstGeom prst="rect">
            <a:avLst/>
          </a:prstGeom>
          <a:noFill/>
          <a:ln>
            <a:noFill/>
          </a:ln>
        </p:spPr>
        <p:txBody>
          <a:bodyPr lIns="90000" rIns="90000" tIns="45000" bIns="45000"/>
          <a:p>
            <a:r>
              <a:rPr b="0" lang="en-US" sz="1800" spc="-1" strike="noStrike">
                <a:latin typeface="Arial"/>
              </a:rPr>
              <a:t>Details:</a:t>
            </a:r>
            <a:r>
              <a:rPr b="0" lang="en-US" sz="1800" spc="-1" strike="noStrike">
                <a:latin typeface="Arial"/>
              </a:rPr>
              <a:t>	</a:t>
            </a:r>
            <a:r>
              <a:rPr b="0" lang="en-US" sz="1800" spc="-1" strike="noStrike">
                <a:latin typeface="Arial"/>
              </a:rPr>
              <a:t>	</a:t>
            </a:r>
            <a:r>
              <a:rPr b="0" lang="en-US" sz="1800" spc="-1" strike="noStrike">
                <a:latin typeface="Arial"/>
              </a:rPr>
              <a:t>	</a:t>
            </a:r>
            <a:r>
              <a:rPr b="0" lang="en-US" sz="1800" spc="-1" strike="noStrike">
                <a:latin typeface="Arial"/>
              </a:rPr>
              <a:t>How is current_speed determined</a:t>
            </a:r>
            <a:endParaRPr b="0" lang="en-US" sz="1800" spc="-1" strike="noStrike">
              <a:latin typeface="Arial"/>
            </a:endParaRPr>
          </a:p>
          <a:p>
            <a:endParaRPr b="0" lang="en-US" sz="1800" spc="-1" strike="noStrike">
              <a:latin typeface="Arial"/>
            </a:endParaRPr>
          </a:p>
          <a:p>
            <a:endParaRPr b="0" lang="en-US" sz="1800" spc="-1" strike="noStrike">
              <a:latin typeface="Arial"/>
            </a:endParaRPr>
          </a:p>
          <a:p>
            <a:endParaRPr b="0" lang="en-US" sz="1800" spc="-1" strike="noStrike">
              <a:latin typeface="Arial"/>
            </a:endParaRPr>
          </a:p>
          <a:p>
            <a:r>
              <a:rPr b="0" lang="en-US" sz="1800" spc="-1" strike="noStrike">
                <a:latin typeface="Arial"/>
              </a:rPr>
              <a:t>Details:</a:t>
            </a:r>
            <a:r>
              <a:rPr b="0" lang="en-US" sz="1800" spc="-1" strike="noStrike">
                <a:latin typeface="Arial"/>
              </a:rPr>
              <a:t>	</a:t>
            </a:r>
            <a:r>
              <a:rPr b="0" lang="en-US" sz="1800" spc="-1" strike="noStrike">
                <a:latin typeface="Arial"/>
              </a:rPr>
              <a:t>	</a:t>
            </a:r>
            <a:r>
              <a:rPr b="0" lang="en-US" sz="1800" spc="-1" strike="noStrike">
                <a:latin typeface="Arial"/>
              </a:rPr>
              <a:t>	</a:t>
            </a:r>
            <a:r>
              <a:rPr b="0" lang="en-US" sz="1800" spc="-1" strike="noStrike">
                <a:latin typeface="Arial"/>
              </a:rPr>
              <a:t>How approximate speed determined</a:t>
            </a:r>
            <a:endParaRPr b="0" lang="en-US" sz="1800" spc="-1" strike="noStrike">
              <a:latin typeface="Arial"/>
            </a:endParaRPr>
          </a:p>
          <a:p>
            <a:endParaRPr b="0" lang="en-US" sz="1800" spc="-1" strike="noStrike">
              <a:latin typeface="Arial"/>
            </a:endParaRPr>
          </a:p>
          <a:p>
            <a:endParaRPr b="0" lang="en-US" sz="1800" spc="-1" strike="noStrike">
              <a:latin typeface="Arial"/>
            </a:endParaRPr>
          </a:p>
          <a:p>
            <a:endParaRPr b="0" lang="en-US" sz="1800" spc="-1" strike="noStrike">
              <a:latin typeface="Arial"/>
            </a:endParaRPr>
          </a:p>
          <a:p>
            <a:r>
              <a:rPr b="0" lang="en-US" sz="1800" spc="-1" strike="noStrike">
                <a:latin typeface="Arial"/>
              </a:rPr>
              <a:t>Details:</a:t>
            </a:r>
            <a:r>
              <a:rPr b="0" lang="en-US" sz="1800" spc="-1" strike="noStrike">
                <a:latin typeface="Arial"/>
              </a:rPr>
              <a:t>	</a:t>
            </a:r>
            <a:r>
              <a:rPr b="0" lang="en-US" sz="1800" spc="-1" strike="noStrike">
                <a:latin typeface="Arial"/>
              </a:rPr>
              <a:t>	</a:t>
            </a:r>
            <a:r>
              <a:rPr b="0" lang="en-US" sz="1800" spc="-1" strike="noStrike">
                <a:latin typeface="Arial"/>
              </a:rPr>
              <a:t>	</a:t>
            </a:r>
            <a:r>
              <a:rPr b="0" lang="en-US" sz="1800" spc="-1" strike="noStrike">
                <a:latin typeface="Arial"/>
              </a:rPr>
              <a:t>How is current rotations determined</a:t>
            </a:r>
            <a:endParaRPr b="0" lang="en-US" sz="1800" spc="-1" strike="noStrike">
              <a:latin typeface="Arial"/>
            </a:endParaRPr>
          </a:p>
          <a:p>
            <a:endParaRPr b="0" lang="en-US" sz="1800" spc="-1" strike="noStrike">
              <a:latin typeface="Arial"/>
            </a:endParaRPr>
          </a:p>
          <a:p>
            <a:endParaRPr b="0" lang="en-US" sz="1800" spc="-1" strike="noStrike">
              <a:latin typeface="Arial"/>
            </a:endParaRPr>
          </a:p>
          <a:p>
            <a:r>
              <a:rPr b="0" lang="en-US" sz="1800" spc="-1" strike="noStrike">
                <a:latin typeface="Arial"/>
              </a:rPr>
              <a:t>Details:</a:t>
            </a:r>
            <a:r>
              <a:rPr b="0" lang="en-US" sz="1800" spc="-1" strike="noStrike">
                <a:latin typeface="Arial"/>
              </a:rPr>
              <a:t>	</a:t>
            </a:r>
            <a:r>
              <a:rPr b="0" lang="en-US" sz="1800" spc="-1" strike="noStrike">
                <a:latin typeface="Arial"/>
              </a:rPr>
              <a:t>	</a:t>
            </a:r>
            <a:r>
              <a:rPr b="0" lang="en-US" sz="1800" spc="-1" strike="noStrike">
                <a:latin typeface="Arial"/>
              </a:rPr>
              <a:t>	</a:t>
            </a:r>
            <a:r>
              <a:rPr b="0" lang="en-US" sz="1800" spc="-1" strike="noStrike">
                <a:latin typeface="Arial"/>
              </a:rPr>
              <a:t>Where is previous rotations set</a:t>
            </a:r>
            <a:endParaRPr b="0" lang="en-US" sz="1800" spc="-1" strike="noStrike">
              <a:latin typeface="Arial"/>
            </a:endParaRPr>
          </a:p>
          <a:p>
            <a:r>
              <a:rPr b="0" lang="en-US" sz="1800" spc="-1" strike="noStrike">
                <a:latin typeface="Arial"/>
              </a:rPr>
              <a:t>	</a:t>
            </a:r>
            <a:r>
              <a:rPr b="0" lang="en-US" sz="1800" spc="-1" strike="noStrike">
                <a:latin typeface="Arial"/>
              </a:rPr>
              <a:t>	</a:t>
            </a:r>
            <a:r>
              <a:rPr b="0" lang="en-US" sz="1800" spc="-1" strike="noStrike">
                <a:latin typeface="Arial"/>
              </a:rPr>
              <a:t>	</a:t>
            </a:r>
            <a:r>
              <a:rPr b="0" lang="en-US" sz="1800" spc="-1" strike="noStrike">
                <a:latin typeface="Arial"/>
              </a:rPr>
              <a:t>	</a:t>
            </a:r>
            <a:r>
              <a:rPr b="0" lang="en-US" sz="1800" spc="-1" strike="noStrike">
                <a:latin typeface="Arial"/>
              </a:rPr>
              <a:t>	</a:t>
            </a:r>
            <a:endParaRPr b="0" lang="en-US" sz="1800" spc="-1" strike="noStrike">
              <a:latin typeface="Arial"/>
            </a:endParaRPr>
          </a:p>
        </p:txBody>
      </p:sp>
      <p:pic>
        <p:nvPicPr>
          <p:cNvPr id="94" name="" descr=""/>
          <p:cNvPicPr/>
          <p:nvPr/>
        </p:nvPicPr>
        <p:blipFill>
          <a:blip r:embed="rId1">
            <a:alphaModFix amt="50000"/>
          </a:blip>
          <a:srcRect l="0" t="35570" r="8110" b="61196"/>
          <a:stretch/>
        </p:blipFill>
        <p:spPr>
          <a:xfrm>
            <a:off x="138600" y="1807560"/>
            <a:ext cx="9749160" cy="295560"/>
          </a:xfrm>
          <a:prstGeom prst="rect">
            <a:avLst/>
          </a:prstGeom>
          <a:ln>
            <a:noFill/>
          </a:ln>
        </p:spPr>
      </p:pic>
      <p:pic>
        <p:nvPicPr>
          <p:cNvPr id="95" name="" descr=""/>
          <p:cNvPicPr/>
          <p:nvPr/>
        </p:nvPicPr>
        <p:blipFill>
          <a:blip r:embed="rId2">
            <a:alphaModFix amt="50000"/>
          </a:blip>
          <a:srcRect l="0" t="17833" r="20952" b="80552"/>
          <a:stretch/>
        </p:blipFill>
        <p:spPr>
          <a:xfrm>
            <a:off x="138600" y="2726640"/>
            <a:ext cx="7309440" cy="128160"/>
          </a:xfrm>
          <a:prstGeom prst="rect">
            <a:avLst/>
          </a:prstGeom>
          <a:ln>
            <a:noFill/>
          </a:ln>
        </p:spPr>
      </p:pic>
      <p:pic>
        <p:nvPicPr>
          <p:cNvPr id="96" name="" descr=""/>
          <p:cNvPicPr/>
          <p:nvPr/>
        </p:nvPicPr>
        <p:blipFill>
          <a:blip r:embed="rId3">
            <a:alphaModFix amt="50000"/>
          </a:blip>
          <a:srcRect l="0" t="22669" r="51406" b="74097"/>
          <a:stretch/>
        </p:blipFill>
        <p:spPr>
          <a:xfrm>
            <a:off x="138600" y="640440"/>
            <a:ext cx="9554040" cy="548280"/>
          </a:xfrm>
          <a:prstGeom prst="rect">
            <a:avLst/>
          </a:prstGeom>
          <a:ln>
            <a:noFill/>
          </a:ln>
        </p:spPr>
      </p:pic>
      <p:pic>
        <p:nvPicPr>
          <p:cNvPr id="97" name="" descr=""/>
          <p:cNvPicPr/>
          <p:nvPr/>
        </p:nvPicPr>
        <p:blipFill>
          <a:blip r:embed="rId4">
            <a:alphaModFix amt="50000"/>
          </a:blip>
          <a:srcRect l="0" t="40406" r="62580" b="54749"/>
          <a:stretch/>
        </p:blipFill>
        <p:spPr>
          <a:xfrm>
            <a:off x="138600" y="3566520"/>
            <a:ext cx="8988480" cy="1005480"/>
          </a:xfrm>
          <a:prstGeom prst="rect">
            <a:avLst/>
          </a:prstGeom>
          <a:ln>
            <a:noFill/>
          </a:ln>
        </p:spPr>
      </p:pic>
    </p:spTree>
  </p:cSld>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8" name="TextShape 1"/>
          <p:cNvSpPr txBox="1"/>
          <p:nvPr/>
        </p:nvSpPr>
        <p:spPr>
          <a:xfrm>
            <a:off x="185760" y="312840"/>
            <a:ext cx="8771400" cy="4697640"/>
          </a:xfrm>
          <a:prstGeom prst="rect">
            <a:avLst/>
          </a:prstGeom>
          <a:noFill/>
          <a:ln>
            <a:noFill/>
          </a:ln>
        </p:spPr>
        <p:txBody>
          <a:bodyPr lIns="90000" rIns="90000" tIns="45000" bIns="45000"/>
          <a:p>
            <a:r>
              <a:rPr b="0" lang="en-US" sz="1800" spc="-1" strike="noStrike">
                <a:latin typeface="Arial"/>
              </a:rPr>
              <a:t>Details:</a:t>
            </a:r>
            <a:r>
              <a:rPr b="0" lang="en-US" sz="1800" spc="-1" strike="noStrike">
                <a:latin typeface="Arial"/>
              </a:rPr>
              <a:t>	</a:t>
            </a:r>
            <a:r>
              <a:rPr b="0" lang="en-US" sz="1800" spc="-1" strike="noStrike">
                <a:latin typeface="Arial"/>
              </a:rPr>
              <a:t>	</a:t>
            </a:r>
            <a:r>
              <a:rPr b="0" lang="en-US" sz="1800" spc="-1" strike="noStrike">
                <a:latin typeface="Arial"/>
              </a:rPr>
              <a:t>	</a:t>
            </a:r>
            <a:r>
              <a:rPr b="0" lang="en-US" sz="1800" spc="-1" strike="noStrike">
                <a:latin typeface="Arial"/>
              </a:rPr>
              <a:t>Where delta_wheel_event set</a:t>
            </a:r>
            <a:endParaRPr b="0" lang="en-US" sz="1800" spc="-1" strike="noStrike">
              <a:latin typeface="Arial"/>
            </a:endParaRPr>
          </a:p>
          <a:p>
            <a:endParaRPr b="0" lang="en-US" sz="1800" spc="-1" strike="noStrike">
              <a:latin typeface="Arial"/>
            </a:endParaRPr>
          </a:p>
          <a:p>
            <a:endParaRPr b="0" lang="en-US" sz="1800" spc="-1" strike="noStrike">
              <a:latin typeface="Arial"/>
            </a:endParaRPr>
          </a:p>
          <a:p>
            <a:endParaRPr b="0" lang="en-US" sz="1800" spc="-1" strike="noStrike">
              <a:latin typeface="Arial"/>
            </a:endParaRPr>
          </a:p>
          <a:p>
            <a:endParaRPr b="0" lang="en-US" sz="1800" spc="-1" strike="noStrike">
              <a:latin typeface="Arial"/>
            </a:endParaRPr>
          </a:p>
          <a:p>
            <a:endParaRPr b="0" lang="en-US" sz="1800" spc="-1" strike="noStrike">
              <a:latin typeface="Arial"/>
            </a:endParaRPr>
          </a:p>
          <a:p>
            <a:endParaRPr b="0" lang="en-US" sz="1800" spc="-1" strike="noStrike">
              <a:latin typeface="Arial"/>
            </a:endParaRPr>
          </a:p>
          <a:p>
            <a:endParaRPr b="0" lang="en-US" sz="1800" spc="-1" strike="noStrike">
              <a:latin typeface="Arial"/>
            </a:endParaRPr>
          </a:p>
          <a:p>
            <a:endParaRPr b="0" lang="en-US" sz="1800" spc="-1" strike="noStrike">
              <a:latin typeface="Arial"/>
            </a:endParaRPr>
          </a:p>
          <a:p>
            <a:r>
              <a:rPr b="0" lang="en-US" sz="1800" spc="-1" strike="noStrike">
                <a:latin typeface="Arial"/>
              </a:rPr>
              <a:t>Details:</a:t>
            </a:r>
            <a:r>
              <a:rPr b="0" lang="en-US" sz="1800" spc="-1" strike="noStrike">
                <a:latin typeface="Arial"/>
              </a:rPr>
              <a:t>	</a:t>
            </a:r>
            <a:r>
              <a:rPr b="0" lang="en-US" sz="1800" spc="-1" strike="noStrike">
                <a:latin typeface="Arial"/>
              </a:rPr>
              <a:t>	</a:t>
            </a:r>
            <a:r>
              <a:rPr b="0" lang="en-US" sz="1800" spc="-1" strike="noStrike">
                <a:latin typeface="Arial"/>
              </a:rPr>
              <a:t>	</a:t>
            </a:r>
            <a:r>
              <a:rPr b="0" lang="en-US" sz="1800" spc="-1" strike="noStrike">
                <a:latin typeface="Arial"/>
              </a:rPr>
              <a:t>Where is speed_should_be determined?</a:t>
            </a:r>
            <a:endParaRPr b="0" lang="en-US" sz="1800" spc="-1" strike="noStrike">
              <a:latin typeface="Arial"/>
            </a:endParaRPr>
          </a:p>
          <a:p>
            <a:endParaRPr b="0" lang="en-US" sz="1800" spc="-1" strike="noStrike">
              <a:latin typeface="Arial"/>
            </a:endParaRPr>
          </a:p>
          <a:p>
            <a:endParaRPr b="0" lang="en-US" sz="1800" spc="-1" strike="noStrike">
              <a:latin typeface="Arial"/>
            </a:endParaRPr>
          </a:p>
          <a:p>
            <a:endParaRPr b="0" lang="en-US" sz="1800" spc="-1" strike="noStrike">
              <a:latin typeface="Arial"/>
            </a:endParaRPr>
          </a:p>
          <a:p>
            <a:endParaRPr b="0" lang="en-US" sz="1800" spc="-1" strike="noStrike">
              <a:latin typeface="Arial"/>
            </a:endParaRPr>
          </a:p>
          <a:p>
            <a:r>
              <a:rPr b="0" lang="en-US" sz="1800" spc="-1" strike="noStrike">
                <a:latin typeface="Arial"/>
              </a:rPr>
              <a:t>Details:</a:t>
            </a:r>
            <a:r>
              <a:rPr b="0" lang="en-US" sz="1800" spc="-1" strike="noStrike">
                <a:latin typeface="Arial"/>
              </a:rPr>
              <a:t>	</a:t>
            </a:r>
            <a:r>
              <a:rPr b="0" lang="en-US" sz="1800" spc="-1" strike="noStrike">
                <a:latin typeface="Arial"/>
              </a:rPr>
              <a:t>	</a:t>
            </a:r>
            <a:r>
              <a:rPr b="0" lang="en-US" sz="1800" spc="-1" strike="noStrike">
                <a:latin typeface="Arial"/>
              </a:rPr>
              <a:t>	</a:t>
            </a:r>
            <a:r>
              <a:rPr b="0" lang="en-US" sz="1800" spc="-1" strike="noStrike">
                <a:latin typeface="Arial"/>
              </a:rPr>
              <a:t>Where is distance_travelled set</a:t>
            </a:r>
            <a:endParaRPr b="0" lang="en-US" sz="1800" spc="-1" strike="noStrike">
              <a:latin typeface="Arial"/>
            </a:endParaRPr>
          </a:p>
          <a:p>
            <a:endParaRPr b="0" lang="en-US" sz="1800" spc="-1" strike="noStrike">
              <a:latin typeface="Arial"/>
            </a:endParaRPr>
          </a:p>
          <a:p>
            <a:endParaRPr b="0" lang="en-US" sz="1800" spc="-1" strike="noStrike">
              <a:latin typeface="Arial"/>
            </a:endParaRPr>
          </a:p>
          <a:p>
            <a:r>
              <a:rPr b="0" lang="en-US" sz="1800" spc="-1" strike="noStrike">
                <a:latin typeface="Arial"/>
              </a:rPr>
              <a:t>	</a:t>
            </a:r>
            <a:r>
              <a:rPr b="0" lang="en-US" sz="1800" spc="-1" strike="noStrike">
                <a:latin typeface="Arial"/>
              </a:rPr>
              <a:t>	</a:t>
            </a:r>
            <a:r>
              <a:rPr b="0" lang="en-US" sz="1800" spc="-1" strike="noStrike">
                <a:latin typeface="Arial"/>
              </a:rPr>
              <a:t>	</a:t>
            </a:r>
            <a:r>
              <a:rPr b="0" lang="en-US" sz="1800" spc="-1" strike="noStrike">
                <a:latin typeface="Arial"/>
              </a:rPr>
              <a:t>	</a:t>
            </a:r>
            <a:r>
              <a:rPr b="0" lang="en-US" sz="1800" spc="-1" strike="noStrike">
                <a:latin typeface="Arial"/>
              </a:rPr>
              <a:t>	</a:t>
            </a:r>
            <a:endParaRPr b="0" lang="en-US" sz="1800" spc="-1" strike="noStrike">
              <a:latin typeface="Arial"/>
            </a:endParaRPr>
          </a:p>
        </p:txBody>
      </p:sp>
      <p:pic>
        <p:nvPicPr>
          <p:cNvPr id="99" name="" descr=""/>
          <p:cNvPicPr/>
          <p:nvPr/>
        </p:nvPicPr>
        <p:blipFill>
          <a:blip r:embed="rId1">
            <a:alphaModFix amt="50000"/>
          </a:blip>
          <a:srcRect l="0" t="27509" r="56993" b="70547"/>
          <a:stretch/>
        </p:blipFill>
        <p:spPr>
          <a:xfrm>
            <a:off x="41760" y="731520"/>
            <a:ext cx="7045200" cy="273960"/>
          </a:xfrm>
          <a:prstGeom prst="rect">
            <a:avLst/>
          </a:prstGeom>
          <a:ln>
            <a:noFill/>
          </a:ln>
        </p:spPr>
      </p:pic>
      <p:pic>
        <p:nvPicPr>
          <p:cNvPr id="100" name="" descr=""/>
          <p:cNvPicPr/>
          <p:nvPr/>
        </p:nvPicPr>
        <p:blipFill>
          <a:blip r:embed="rId2">
            <a:alphaModFix amt="50000"/>
          </a:blip>
          <a:srcRect l="0" t="38796" r="38834" b="51520"/>
          <a:stretch/>
        </p:blipFill>
        <p:spPr>
          <a:xfrm>
            <a:off x="41760" y="1097640"/>
            <a:ext cx="8677440" cy="1188360"/>
          </a:xfrm>
          <a:prstGeom prst="rect">
            <a:avLst/>
          </a:prstGeom>
          <a:ln>
            <a:noFill/>
          </a:ln>
        </p:spPr>
      </p:pic>
      <p:pic>
        <p:nvPicPr>
          <p:cNvPr id="101" name="" descr=""/>
          <p:cNvPicPr/>
          <p:nvPr/>
        </p:nvPicPr>
        <p:blipFill>
          <a:blip r:embed="rId3">
            <a:alphaModFix amt="50000"/>
          </a:blip>
          <a:srcRect l="0" t="58113" r="37147" b="38657"/>
          <a:stretch/>
        </p:blipFill>
        <p:spPr>
          <a:xfrm>
            <a:off x="41760" y="3200400"/>
            <a:ext cx="9964080" cy="441000"/>
          </a:xfrm>
          <a:prstGeom prst="rect">
            <a:avLst/>
          </a:prstGeom>
          <a:ln>
            <a:noFill/>
          </a:ln>
        </p:spPr>
      </p:pic>
      <p:pic>
        <p:nvPicPr>
          <p:cNvPr id="102" name="" descr=""/>
          <p:cNvPicPr/>
          <p:nvPr/>
        </p:nvPicPr>
        <p:blipFill>
          <a:blip r:embed="rId4">
            <a:alphaModFix amt="50000"/>
          </a:blip>
          <a:srcRect l="0" t="33925" r="41339" b="62841"/>
          <a:stretch/>
        </p:blipFill>
        <p:spPr>
          <a:xfrm>
            <a:off x="41760" y="4389120"/>
            <a:ext cx="9618120" cy="457200"/>
          </a:xfrm>
          <a:prstGeom prst="rect">
            <a:avLst/>
          </a:prstGeom>
          <a:ln>
            <a:noFill/>
          </a:ln>
        </p:spPr>
      </p:pic>
    </p:spTree>
  </p:cSld>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3" name="TextShape 1"/>
          <p:cNvSpPr txBox="1"/>
          <p:nvPr/>
        </p:nvSpPr>
        <p:spPr>
          <a:xfrm>
            <a:off x="186120" y="313200"/>
            <a:ext cx="8771400" cy="4185720"/>
          </a:xfrm>
          <a:prstGeom prst="rect">
            <a:avLst/>
          </a:prstGeom>
          <a:noFill/>
          <a:ln>
            <a:noFill/>
          </a:ln>
        </p:spPr>
        <p:txBody>
          <a:bodyPr lIns="90000" rIns="90000" tIns="45000" bIns="45000"/>
          <a:p>
            <a:r>
              <a:rPr b="0" lang="en-US" sz="1800" spc="-1" strike="noStrike">
                <a:latin typeface="Arial"/>
              </a:rPr>
              <a:t>Details:</a:t>
            </a:r>
            <a:r>
              <a:rPr b="0" lang="en-US" sz="1800" spc="-1" strike="noStrike">
                <a:latin typeface="Arial"/>
              </a:rPr>
              <a:t>	</a:t>
            </a:r>
            <a:r>
              <a:rPr b="0" lang="en-US" sz="1800" spc="-1" strike="noStrike">
                <a:latin typeface="Arial"/>
              </a:rPr>
              <a:t>	</a:t>
            </a:r>
            <a:r>
              <a:rPr b="0" lang="en-US" sz="1800" spc="-1" strike="noStrike">
                <a:latin typeface="Arial"/>
              </a:rPr>
              <a:t>	</a:t>
            </a:r>
            <a:r>
              <a:rPr b="0" lang="en-US" sz="1800" spc="-1" strike="noStrike">
                <a:latin typeface="Arial"/>
              </a:rPr>
              <a:t>WheelRevsTemp set</a:t>
            </a:r>
            <a:endParaRPr b="0" lang="en-US" sz="1800" spc="-1" strike="noStrike">
              <a:latin typeface="Arial"/>
            </a:endParaRPr>
          </a:p>
          <a:p>
            <a:endParaRPr b="0" lang="en-US" sz="1800" spc="-1" strike="noStrike">
              <a:latin typeface="Arial"/>
            </a:endParaRPr>
          </a:p>
          <a:p>
            <a:endParaRPr b="0" lang="en-US" sz="1800" spc="-1" strike="noStrike">
              <a:latin typeface="Arial"/>
            </a:endParaRPr>
          </a:p>
          <a:p>
            <a:endParaRPr b="0" lang="en-US" sz="1800" spc="-1" strike="noStrike">
              <a:latin typeface="Arial"/>
            </a:endParaRPr>
          </a:p>
          <a:p>
            <a:r>
              <a:rPr b="0" lang="en-US" sz="1800" spc="-1" strike="noStrike">
                <a:latin typeface="Arial"/>
              </a:rPr>
              <a:t>Details:</a:t>
            </a:r>
            <a:r>
              <a:rPr b="0" lang="en-US" sz="1800" spc="-1" strike="noStrike">
                <a:latin typeface="Arial"/>
              </a:rPr>
              <a:t>	</a:t>
            </a:r>
            <a:r>
              <a:rPr b="0" lang="en-US" sz="1800" spc="-1" strike="noStrike">
                <a:latin typeface="Arial"/>
              </a:rPr>
              <a:t>	</a:t>
            </a:r>
            <a:r>
              <a:rPr b="0" lang="en-US" sz="1800" spc="-1" strike="noStrike">
                <a:latin typeface="Arial"/>
              </a:rPr>
              <a:t>	</a:t>
            </a:r>
            <a:r>
              <a:rPr b="0" lang="en-US" sz="1800" spc="-1" strike="noStrike">
                <a:latin typeface="Arial"/>
              </a:rPr>
              <a:t>What about WheelCcm?</a:t>
            </a:r>
            <a:endParaRPr b="0" lang="en-US" sz="1800" spc="-1" strike="noStrike">
              <a:latin typeface="Arial"/>
            </a:endParaRPr>
          </a:p>
          <a:p>
            <a:endParaRPr b="0" lang="en-US" sz="1800" spc="-1" strike="noStrike">
              <a:latin typeface="Arial"/>
            </a:endParaRPr>
          </a:p>
          <a:p>
            <a:endParaRPr b="0" lang="en-US" sz="1800" spc="-1" strike="noStrike">
              <a:latin typeface="Arial"/>
            </a:endParaRPr>
          </a:p>
          <a:p>
            <a:r>
              <a:rPr b="0" lang="en-US" sz="1800" spc="-1" strike="noStrike">
                <a:latin typeface="Arial"/>
              </a:rPr>
              <a:t>	</a:t>
            </a:r>
            <a:r>
              <a:rPr b="0" lang="en-US" sz="1800" spc="-1" strike="noStrike">
                <a:latin typeface="Arial"/>
              </a:rPr>
              <a:t>wheel circumference in mm; you wheel might be different.  Do a google search for { “wheel circumference” and “2096” }</a:t>
            </a:r>
            <a:endParaRPr b="0" lang="en-US" sz="1800" spc="-1" strike="noStrike">
              <a:latin typeface="Arial"/>
            </a:endParaRPr>
          </a:p>
          <a:p>
            <a:endParaRPr b="0" lang="en-US" sz="1800" spc="-1" strike="noStrike">
              <a:latin typeface="Arial"/>
            </a:endParaRPr>
          </a:p>
          <a:p>
            <a:endParaRPr b="0" lang="en-US" sz="1800" spc="-1" strike="noStrike">
              <a:latin typeface="Arial"/>
            </a:endParaRPr>
          </a:p>
          <a:p>
            <a:endParaRPr b="0" lang="en-US" sz="1800" spc="-1" strike="noStrike">
              <a:latin typeface="Arial"/>
            </a:endParaRPr>
          </a:p>
          <a:p>
            <a:endParaRPr b="0" lang="en-US" sz="1800" spc="-1" strike="noStrike">
              <a:latin typeface="Arial"/>
            </a:endParaRPr>
          </a:p>
          <a:p>
            <a:endParaRPr b="0" lang="en-US" sz="1800" spc="-1" strike="noStrike">
              <a:latin typeface="Arial"/>
            </a:endParaRPr>
          </a:p>
          <a:p>
            <a:endParaRPr b="0" lang="en-US" sz="1800" spc="-1" strike="noStrike">
              <a:latin typeface="Arial"/>
            </a:endParaRPr>
          </a:p>
          <a:p>
            <a:r>
              <a:rPr b="0" lang="en-US" sz="1800" spc="-1" strike="noStrike">
                <a:latin typeface="Arial"/>
              </a:rPr>
              <a:t>	</a:t>
            </a:r>
            <a:r>
              <a:rPr b="0" lang="en-US" sz="1800" spc="-1" strike="noStrike">
                <a:latin typeface="Arial"/>
              </a:rPr>
              <a:t>	</a:t>
            </a:r>
            <a:r>
              <a:rPr b="0" lang="en-US" sz="1800" spc="-1" strike="noStrike">
                <a:latin typeface="Arial"/>
              </a:rPr>
              <a:t>	</a:t>
            </a:r>
            <a:r>
              <a:rPr b="0" lang="en-US" sz="1800" spc="-1" strike="noStrike">
                <a:latin typeface="Arial"/>
              </a:rPr>
              <a:t>	</a:t>
            </a:r>
            <a:r>
              <a:rPr b="0" lang="en-US" sz="1800" spc="-1" strike="noStrike">
                <a:latin typeface="Arial"/>
              </a:rPr>
              <a:t>	</a:t>
            </a:r>
            <a:endParaRPr b="0" lang="en-US" sz="1800" spc="-1" strike="noStrike">
              <a:latin typeface="Arial"/>
            </a:endParaRPr>
          </a:p>
        </p:txBody>
      </p:sp>
      <p:pic>
        <p:nvPicPr>
          <p:cNvPr id="104" name="" descr=""/>
          <p:cNvPicPr/>
          <p:nvPr/>
        </p:nvPicPr>
        <p:blipFill>
          <a:blip r:embed="rId1">
            <a:alphaModFix amt="50000"/>
          </a:blip>
          <a:srcRect l="0" t="22638" r="17593" b="74128"/>
          <a:stretch/>
        </p:blipFill>
        <p:spPr>
          <a:xfrm>
            <a:off x="183600" y="731520"/>
            <a:ext cx="8107200" cy="274320"/>
          </a:xfrm>
          <a:prstGeom prst="rect">
            <a:avLst/>
          </a:prstGeom>
          <a:ln>
            <a:noFill/>
          </a:ln>
        </p:spPr>
      </p:pic>
      <p:pic>
        <p:nvPicPr>
          <p:cNvPr id="105" name="" descr=""/>
          <p:cNvPicPr/>
          <p:nvPr/>
        </p:nvPicPr>
        <p:blipFill>
          <a:blip r:embed="rId2">
            <a:alphaModFix amt="50000"/>
          </a:blip>
          <a:srcRect l="0" t="12802" r="76254" b="85258"/>
          <a:stretch/>
        </p:blipFill>
        <p:spPr>
          <a:xfrm>
            <a:off x="365760" y="1646280"/>
            <a:ext cx="5183640" cy="365400"/>
          </a:xfrm>
          <a:prstGeom prst="rect">
            <a:avLst/>
          </a:prstGeom>
          <a:ln>
            <a:noFill/>
          </a:ln>
        </p:spPr>
      </p:pic>
    </p:spTree>
  </p:cSld>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106" name="Group 1"/>
          <p:cNvGrpSpPr/>
          <p:nvPr/>
        </p:nvGrpSpPr>
        <p:grpSpPr>
          <a:xfrm>
            <a:off x="185040" y="313200"/>
            <a:ext cx="9781920" cy="3161880"/>
            <a:chOff x="185040" y="313200"/>
            <a:chExt cx="9781920" cy="3161880"/>
          </a:xfrm>
        </p:grpSpPr>
        <p:sp>
          <p:nvSpPr>
            <p:cNvPr id="107" name="TextShape 2"/>
            <p:cNvSpPr txBox="1"/>
            <p:nvPr/>
          </p:nvSpPr>
          <p:spPr>
            <a:xfrm>
              <a:off x="185040" y="313200"/>
              <a:ext cx="9781920" cy="3161880"/>
            </a:xfrm>
            <a:prstGeom prst="rect">
              <a:avLst/>
            </a:prstGeom>
            <a:noFill/>
            <a:ln>
              <a:noFill/>
            </a:ln>
          </p:spPr>
          <p:txBody>
            <a:bodyPr lIns="90000" rIns="90000" tIns="45000" bIns="45000"/>
            <a:p>
              <a:pPr>
                <a:lnSpc>
                  <a:spcPct val="100000"/>
                </a:lnSpc>
              </a:pPr>
              <a:r>
                <a:rPr b="0" lang="en-US" sz="1800" spc="-1" strike="noStrike">
                  <a:latin typeface="Arial"/>
                  <a:ea typeface="Noto Sans CJK SC"/>
                </a:rPr>
                <a:t>Details:</a:t>
              </a:r>
              <a:r>
                <a:rPr b="0" lang="en-US" sz="1800" spc="-1" strike="noStrike">
                  <a:latin typeface="Arial"/>
                  <a:ea typeface="Noto Sans CJK SC"/>
                </a:rPr>
                <a:t>	</a:t>
              </a:r>
              <a:r>
                <a:rPr b="0" lang="en-US" sz="1800" spc="-1" strike="noStrike">
                  <a:latin typeface="Arial"/>
                  <a:ea typeface="Noto Sans CJK SC"/>
                </a:rPr>
                <a:t>	</a:t>
              </a:r>
              <a:r>
                <a:rPr b="0" lang="en-US" sz="1800" spc="-1" strike="noStrike">
                  <a:latin typeface="Arial"/>
                  <a:ea typeface="Noto Sans CJK SC"/>
                </a:rPr>
                <a:t>maxSpeed </a:t>
              </a:r>
              <a:r>
                <a:rPr b="0" lang="en-US" sz="1800" spc="-1" strike="noStrike">
                  <a:latin typeface="Arial"/>
                  <a:ea typeface="Noto Sans CJK SC"/>
                </a:rPr>
                <a:t>	</a:t>
              </a:r>
              <a:r>
                <a:rPr b="0" lang="en-US" sz="1800" spc="-1" strike="noStrike">
                  <a:latin typeface="Arial"/>
                  <a:ea typeface="Noto Sans CJK SC"/>
                </a:rPr>
                <a:t>	</a:t>
              </a:r>
              <a:r>
                <a:rPr b="0" lang="en-US" sz="1800" spc="-1" strike="noStrike">
                  <a:latin typeface="Arial"/>
                  <a:ea typeface="Noto Sans CJK SC"/>
                </a:rPr>
                <a:t>is the fastest the cyclist could ever pedal on a bike trainer.  (I </a:t>
              </a:r>
              <a:endParaRPr b="0" lang="en-US" sz="1800" spc="-1" strike="noStrike">
                <a:latin typeface="Arial"/>
              </a:endParaRPr>
            </a:p>
            <a:p>
              <a:pPr>
                <a:lnSpc>
                  <a:spcPct val="100000"/>
                </a:lnSpc>
              </a:pPr>
              <a:r>
                <a:rPr b="0" lang="en-US" sz="1800" spc="-1" strike="noStrike">
                  <a:latin typeface="Arial"/>
                  <a:ea typeface="Noto Sans CJK SC"/>
                </a:rPr>
                <a:t>	</a:t>
              </a:r>
              <a:r>
                <a:rPr b="0" lang="en-US" sz="1800" spc="-1" strike="noStrike">
                  <a:latin typeface="Arial"/>
                  <a:ea typeface="Noto Sans CJK SC"/>
                </a:rPr>
                <a:t>	</a:t>
              </a:r>
              <a:r>
                <a:rPr b="0" lang="en-US" sz="1800" spc="-1" strike="noStrike">
                  <a:latin typeface="Arial"/>
                  <a:ea typeface="Noto Sans CJK SC"/>
                </a:rPr>
                <a:t>	</a:t>
              </a:r>
              <a:r>
                <a:rPr b="0" lang="en-US" sz="1800" spc="-1" strike="noStrike">
                  <a:latin typeface="Arial"/>
                  <a:ea typeface="Noto Sans CJK SC"/>
                </a:rPr>
                <a:t>	</a:t>
              </a:r>
              <a:r>
                <a:rPr b="0" lang="en-US" sz="1800" spc="-1" strike="noStrike">
                  <a:latin typeface="Arial"/>
                  <a:ea typeface="Noto Sans CJK SC"/>
                </a:rPr>
                <a:t>	</a:t>
              </a:r>
              <a:r>
                <a:rPr b="0" lang="en-US" sz="1800" spc="-1" strike="noStrike">
                  <a:latin typeface="Arial"/>
                  <a:ea typeface="Noto Sans CJK SC"/>
                </a:rPr>
                <a:t>	</a:t>
              </a:r>
              <a:r>
                <a:rPr b="0" lang="en-US" sz="1800" spc="-1" strike="noStrike">
                  <a:latin typeface="Arial"/>
                  <a:ea typeface="Noto Sans CJK SC"/>
                </a:rPr>
                <a:t>	</a:t>
              </a:r>
              <a:r>
                <a:rPr b="0" lang="en-US" sz="1800" spc="-1" strike="noStrike">
                  <a:latin typeface="Arial"/>
                  <a:ea typeface="Noto Sans CJK SC"/>
                </a:rPr>
                <a:t>found this using an app on my Android cell phone) [mile per </a:t>
              </a:r>
              <a:endParaRPr b="0" lang="en-US" sz="1800" spc="-1" strike="noStrike">
                <a:latin typeface="Arial"/>
              </a:endParaRPr>
            </a:p>
            <a:p>
              <a:pPr>
                <a:lnSpc>
                  <a:spcPct val="100000"/>
                </a:lnSpc>
              </a:pPr>
              <a:r>
                <a:rPr b="0" lang="en-US" sz="1800" spc="-1" strike="noStrike">
                  <a:latin typeface="Arial"/>
                  <a:ea typeface="Noto Sans CJK SC"/>
                </a:rPr>
                <a:t>	</a:t>
              </a:r>
              <a:r>
                <a:rPr b="0" lang="en-US" sz="1800" spc="-1" strike="noStrike">
                  <a:latin typeface="Arial"/>
                  <a:ea typeface="Noto Sans CJK SC"/>
                </a:rPr>
                <a:t>	</a:t>
              </a:r>
              <a:r>
                <a:rPr b="0" lang="en-US" sz="1800" spc="-1" strike="noStrike">
                  <a:latin typeface="Arial"/>
                  <a:ea typeface="Noto Sans CJK SC"/>
                </a:rPr>
                <a:t>	</a:t>
              </a:r>
              <a:r>
                <a:rPr b="0" lang="en-US" sz="1800" spc="-1" strike="noStrike">
                  <a:latin typeface="Arial"/>
                  <a:ea typeface="Noto Sans CJK SC"/>
                </a:rPr>
                <a:t>	</a:t>
              </a:r>
              <a:r>
                <a:rPr b="0" lang="en-US" sz="1800" spc="-1" strike="noStrike">
                  <a:latin typeface="Arial"/>
                  <a:ea typeface="Noto Sans CJK SC"/>
                </a:rPr>
                <a:t>	</a:t>
              </a:r>
              <a:r>
                <a:rPr b="0" lang="en-US" sz="1800" spc="-1" strike="noStrike">
                  <a:latin typeface="Arial"/>
                  <a:ea typeface="Noto Sans CJK SC"/>
                </a:rPr>
                <a:t>	</a:t>
              </a:r>
              <a:r>
                <a:rPr b="0" lang="en-US" sz="1800" spc="-1" strike="noStrike">
                  <a:latin typeface="Arial"/>
                  <a:ea typeface="Noto Sans CJK SC"/>
                </a:rPr>
                <a:t>	</a:t>
              </a:r>
              <a:r>
                <a:rPr b="0" lang="en-US" sz="1800" spc="-1" strike="noStrike">
                  <a:latin typeface="Arial"/>
                  <a:ea typeface="Noto Sans CJK SC"/>
                </a:rPr>
                <a:t>hour]</a:t>
              </a:r>
              <a:endParaRPr b="0" lang="en-US" sz="1800" spc="-1" strike="noStrike">
                <a:latin typeface="Arial"/>
              </a:endParaRPr>
            </a:p>
            <a:p>
              <a:pPr>
                <a:lnSpc>
                  <a:spcPct val="100000"/>
                </a:lnSpc>
              </a:pPr>
              <a:endParaRPr b="0" lang="en-US" sz="1800" spc="-1" strike="noStrike">
                <a:latin typeface="Arial"/>
              </a:endParaRPr>
            </a:p>
            <a:p>
              <a:pPr>
                <a:lnSpc>
                  <a:spcPct val="100000"/>
                </a:lnSpc>
              </a:pPr>
              <a:r>
                <a:rPr b="0" lang="en-US" sz="1800" spc="-1" strike="noStrike">
                  <a:latin typeface="Arial"/>
                  <a:ea typeface="Noto Sans CJK SC"/>
                </a:rPr>
                <a:t>	</a:t>
              </a:r>
              <a:r>
                <a:rPr b="0" lang="en-US" sz="1800" spc="-1" strike="noStrike">
                  <a:latin typeface="Arial"/>
                  <a:ea typeface="Noto Sans CJK SC"/>
                </a:rPr>
                <a:t>	</a:t>
              </a:r>
              <a:r>
                <a:rPr b="0" lang="en-US" sz="1800" spc="-1" strike="noStrike">
                  <a:latin typeface="Arial"/>
                  <a:ea typeface="Noto Sans CJK SC"/>
                </a:rPr>
                <a:t>	</a:t>
              </a:r>
              <a:r>
                <a:rPr b="0" lang="en-US" sz="1800" spc="-1" strike="noStrike">
                  <a:latin typeface="Arial"/>
                  <a:ea typeface="Noto Sans CJK SC"/>
                </a:rPr>
                <a:t>speedDelta </a:t>
              </a:r>
              <a:r>
                <a:rPr b="0" lang="en-US" sz="1800" spc="-1" strike="noStrike">
                  <a:latin typeface="Arial"/>
                  <a:ea typeface="Noto Sans CJK SC"/>
                </a:rPr>
                <a:t>	</a:t>
              </a:r>
              <a:r>
                <a:rPr b="0" lang="en-US" sz="1800" spc="-1" strike="noStrike">
                  <a:latin typeface="Arial"/>
                  <a:ea typeface="Noto Sans CJK SC"/>
                </a:rPr>
                <a:t>	</a:t>
              </a:r>
              <a:r>
                <a:rPr b="0" lang="en-US" sz="1800" spc="-1" strike="noStrike">
                  <a:latin typeface="Arial"/>
                  <a:ea typeface="Noto Sans CJK SC"/>
                </a:rPr>
                <a:t>is the difference between my initial speed and maxSpeed. [mile </a:t>
              </a:r>
              <a:endParaRPr b="0" lang="en-US" sz="1800" spc="-1" strike="noStrike">
                <a:latin typeface="Arial"/>
              </a:endParaRPr>
            </a:p>
            <a:p>
              <a:pPr>
                <a:lnSpc>
                  <a:spcPct val="100000"/>
                </a:lnSpc>
              </a:pPr>
              <a:r>
                <a:rPr b="0" lang="en-US" sz="1800" spc="-1" strike="noStrike">
                  <a:latin typeface="Arial"/>
                  <a:ea typeface="Noto Sans CJK SC"/>
                </a:rPr>
                <a:t>	</a:t>
              </a:r>
              <a:r>
                <a:rPr b="0" lang="en-US" sz="1800" spc="-1" strike="noStrike">
                  <a:latin typeface="Arial"/>
                  <a:ea typeface="Noto Sans CJK SC"/>
                </a:rPr>
                <a:t>	</a:t>
              </a:r>
              <a:r>
                <a:rPr b="0" lang="en-US" sz="1800" spc="-1" strike="noStrike">
                  <a:latin typeface="Arial"/>
                  <a:ea typeface="Noto Sans CJK SC"/>
                </a:rPr>
                <a:t>	</a:t>
              </a:r>
              <a:r>
                <a:rPr b="0" lang="en-US" sz="1800" spc="-1" strike="noStrike">
                  <a:latin typeface="Arial"/>
                  <a:ea typeface="Noto Sans CJK SC"/>
                </a:rPr>
                <a:t>	</a:t>
              </a:r>
              <a:r>
                <a:rPr b="0" lang="en-US" sz="1800" spc="-1" strike="noStrike">
                  <a:latin typeface="Arial"/>
                  <a:ea typeface="Noto Sans CJK SC"/>
                </a:rPr>
                <a:t>	</a:t>
              </a:r>
              <a:r>
                <a:rPr b="0" lang="en-US" sz="1800" spc="-1" strike="noStrike">
                  <a:latin typeface="Arial"/>
                  <a:ea typeface="Noto Sans CJK SC"/>
                </a:rPr>
                <a:t>	</a:t>
              </a:r>
              <a:r>
                <a:rPr b="0" lang="en-US" sz="1800" spc="-1" strike="noStrike">
                  <a:latin typeface="Arial"/>
                  <a:ea typeface="Noto Sans CJK SC"/>
                </a:rPr>
                <a:t>	</a:t>
              </a:r>
              <a:r>
                <a:rPr b="0" lang="en-US" sz="1800" spc="-1" strike="noStrike">
                  <a:latin typeface="Arial"/>
                  <a:ea typeface="Noto Sans CJK SC"/>
                </a:rPr>
                <a:t>per hour]</a:t>
              </a:r>
              <a:endParaRPr b="0" lang="en-US" sz="1800" spc="-1" strike="noStrike">
                <a:latin typeface="Arial"/>
              </a:endParaRPr>
            </a:p>
            <a:p>
              <a:pPr>
                <a:lnSpc>
                  <a:spcPct val="100000"/>
                </a:lnSpc>
              </a:pPr>
              <a:r>
                <a:rPr b="0" lang="en-US" sz="1800" spc="-1" strike="noStrike">
                  <a:latin typeface="Arial"/>
                  <a:ea typeface="Noto Sans CJK SC"/>
                </a:rPr>
                <a:t>	</a:t>
              </a:r>
              <a:endParaRPr b="0" lang="en-US" sz="1800" spc="-1" strike="noStrike">
                <a:latin typeface="Arial"/>
              </a:endParaRPr>
            </a:p>
            <a:p>
              <a:pPr>
                <a:lnSpc>
                  <a:spcPct val="100000"/>
                </a:lnSpc>
              </a:pPr>
              <a:r>
                <a:rPr b="0" lang="en-US" sz="1800" spc="-1" strike="noStrike">
                  <a:latin typeface="Arial"/>
                  <a:ea typeface="Noto Sans CJK SC"/>
                </a:rPr>
                <a:t>	</a:t>
              </a:r>
              <a:r>
                <a:rPr b="0" lang="en-US" sz="1800" spc="-1" strike="noStrike">
                  <a:latin typeface="Arial"/>
                  <a:ea typeface="Noto Sans CJK SC"/>
                </a:rPr>
                <a:t>	</a:t>
              </a:r>
              <a:r>
                <a:rPr b="0" lang="en-US" sz="1800" spc="-1" strike="noStrike">
                  <a:latin typeface="Arial"/>
                  <a:ea typeface="Noto Sans CJK SC"/>
                </a:rPr>
                <a:t>	</a:t>
              </a:r>
              <a:r>
                <a:rPr b="0" lang="en-US" sz="1800" spc="-1" strike="noStrike">
                  <a:latin typeface="Arial"/>
                  <a:ea typeface="Noto Sans CJK SC"/>
                </a:rPr>
                <a:t>13.8 mph was calculated:  [25.5mph –11.7 mph == 13.8 mph.</a:t>
              </a:r>
              <a:endParaRPr b="0" lang="en-US" sz="1800" spc="-1" strike="noStrike">
                <a:latin typeface="Arial"/>
              </a:endParaRPr>
            </a:p>
            <a:p>
              <a:pPr>
                <a:lnSpc>
                  <a:spcPct val="100000"/>
                </a:lnSpc>
              </a:pPr>
              <a:endParaRPr b="0" lang="en-US" sz="1800" spc="-1" strike="noStrike">
                <a:latin typeface="Arial"/>
              </a:endParaRPr>
            </a:p>
            <a:p>
              <a:pPr>
                <a:lnSpc>
                  <a:spcPct val="100000"/>
                </a:lnSpc>
              </a:pPr>
              <a:r>
                <a:rPr b="0" lang="en-US" sz="1800" spc="-1" strike="noStrike">
                  <a:latin typeface="Arial"/>
                  <a:ea typeface="Noto Sans CJK SC"/>
                </a:rPr>
                <a:t>	</a:t>
              </a:r>
              <a:r>
                <a:rPr b="0" lang="en-US" sz="1800" spc="-1" strike="noStrike">
                  <a:latin typeface="Arial"/>
                  <a:ea typeface="Noto Sans CJK SC"/>
                </a:rPr>
                <a:t>	</a:t>
              </a:r>
              <a:r>
                <a:rPr b="0" lang="en-US" sz="1800" spc="-1" strike="noStrike">
                  <a:latin typeface="Arial"/>
                  <a:ea typeface="Noto Sans CJK SC"/>
                </a:rPr>
                <a:t>	</a:t>
              </a:r>
              <a:r>
                <a:rPr b="0" lang="en-US" sz="1800" spc="-1" strike="noStrike">
                  <a:latin typeface="Arial"/>
                  <a:ea typeface="Noto Sans CJK SC"/>
                </a:rPr>
                <a:t>SpeedGradient </a:t>
              </a:r>
              <a:r>
                <a:rPr b="0" lang="en-US" sz="1800" spc="-1" strike="noStrike">
                  <a:latin typeface="Arial"/>
                  <a:ea typeface="Noto Sans CJK SC"/>
                </a:rPr>
                <a:t>	</a:t>
              </a:r>
              <a:r>
                <a:rPr b="0" lang="en-US" sz="1800" spc="-1" strike="noStrike">
                  <a:latin typeface="Arial"/>
                  <a:ea typeface="Noto Sans CJK SC"/>
                </a:rPr>
                <a:t>was determined using a least square fit to the previously </a:t>
              </a:r>
              <a:r>
                <a:rPr b="0" lang="en-US" sz="1800" spc="-1" strike="noStrike">
                  <a:latin typeface="Arial"/>
                  <a:ea typeface="Noto Sans CJK SC"/>
                </a:rPr>
                <a:t>	</a:t>
              </a:r>
              <a:r>
                <a:rPr b="0" lang="en-US" sz="1800" spc="-1" strike="noStrike">
                  <a:latin typeface="Arial"/>
                  <a:ea typeface="Noto Sans CJK SC"/>
                </a:rPr>
                <a:t>	</a:t>
              </a:r>
              <a:r>
                <a:rPr b="0" lang="en-US" sz="1800" spc="-1" strike="noStrike">
                  <a:latin typeface="Arial"/>
                  <a:ea typeface="Noto Sans CJK SC"/>
                </a:rPr>
                <a:t>	</a:t>
              </a:r>
              <a:r>
                <a:rPr b="0" lang="en-US" sz="1800" spc="-1" strike="noStrike">
                  <a:latin typeface="Arial"/>
                  <a:ea typeface="Noto Sans CJK SC"/>
                </a:rPr>
                <a:t>	</a:t>
              </a:r>
              <a:r>
                <a:rPr b="0" lang="en-US" sz="1800" spc="-1" strike="noStrike">
                  <a:latin typeface="Arial"/>
                  <a:ea typeface="Noto Sans CJK SC"/>
                </a:rPr>
                <a:t>	</a:t>
              </a:r>
              <a:r>
                <a:rPr b="0" lang="en-US" sz="1800" spc="-1" strike="noStrike">
                  <a:latin typeface="Arial"/>
                  <a:ea typeface="Noto Sans CJK SC"/>
                </a:rPr>
                <a:t>	</a:t>
              </a:r>
              <a:r>
                <a:rPr b="0" lang="en-US" sz="1800" spc="-1" strike="noStrike">
                  <a:latin typeface="Arial"/>
                  <a:ea typeface="Noto Sans CJK SC"/>
                </a:rPr>
                <a:t>	</a:t>
              </a:r>
              <a:r>
                <a:rPr b="0" lang="en-US" sz="1800" spc="-1" strike="noStrike">
                  <a:latin typeface="Arial"/>
                  <a:ea typeface="Noto Sans CJK SC"/>
                </a:rPr>
                <a:t>	</a:t>
              </a:r>
              <a:r>
                <a:rPr b="0" lang="en-US" sz="1800" spc="-1" strike="noStrike">
                  <a:latin typeface="Arial"/>
                  <a:ea typeface="Noto Sans CJK SC"/>
                </a:rPr>
                <a:t>	</a:t>
              </a:r>
              <a:r>
                <a:rPr b="0" lang="en-US" sz="1800" spc="-1" strike="noStrike">
                  <a:latin typeface="Arial"/>
                  <a:ea typeface="Noto Sans CJK SC"/>
                </a:rPr>
                <a:t>explained exponential function from data amasses.</a:t>
              </a:r>
              <a:endParaRPr b="0" lang="en-US" sz="1800" spc="-1" strike="noStrike">
                <a:latin typeface="Arial"/>
              </a:endParaRPr>
            </a:p>
            <a:p>
              <a:pPr>
                <a:lnSpc>
                  <a:spcPct val="100000"/>
                </a:lnSpc>
              </a:pPr>
              <a:r>
                <a:rPr b="0" lang="en-US" sz="1800" spc="-1" strike="noStrike">
                  <a:latin typeface="Arial"/>
                </a:rPr>
                <a:t>	</a:t>
              </a:r>
              <a:r>
                <a:rPr b="0" lang="en-US" sz="1800" spc="-1" strike="noStrike">
                  <a:latin typeface="Arial"/>
                </a:rPr>
                <a:t>	</a:t>
              </a:r>
              <a:r>
                <a:rPr b="0" lang="en-US" sz="1800" spc="-1" strike="noStrike">
                  <a:latin typeface="Arial"/>
                </a:rPr>
                <a:t>	</a:t>
              </a:r>
              <a:r>
                <a:rPr b="0" lang="en-US" sz="1800" spc="-1" strike="noStrike">
                  <a:latin typeface="Arial"/>
                </a:rPr>
                <a:t> </a:t>
              </a:r>
              <a:endParaRPr b="0" lang="en-US" sz="1800" spc="-1" strike="noStrike">
                <a:latin typeface="Arial"/>
              </a:endParaRPr>
            </a:p>
          </p:txBody>
        </p:sp>
      </p:grpSp>
    </p:spTree>
  </p:cSld>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Tree>
  </p:cSld>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Tree>
  </p:cSld>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8" name="TextShape 1"/>
          <p:cNvSpPr txBox="1"/>
          <p:nvPr/>
        </p:nvSpPr>
        <p:spPr>
          <a:xfrm>
            <a:off x="1005840" y="640080"/>
            <a:ext cx="8116200" cy="346320"/>
          </a:xfrm>
          <a:prstGeom prst="rect">
            <a:avLst/>
          </a:prstGeom>
          <a:noFill/>
          <a:ln>
            <a:noFill/>
          </a:ln>
        </p:spPr>
        <p:txBody>
          <a:bodyPr lIns="90000" rIns="90000" tIns="45000" bIns="45000"/>
          <a:p>
            <a:r>
              <a:rPr b="0" lang="en-US" sz="1800" spc="-1" strike="noStrike">
                <a:latin typeface="Arial"/>
              </a:rPr>
              <a:t>Disorganized, but how distance and speed are calculated are shown in detail...</a:t>
            </a:r>
            <a:endParaRPr b="0" lang="en-US" sz="1800" spc="-1" strike="noStrike">
              <a:latin typeface="Arial"/>
            </a:endParaRPr>
          </a:p>
        </p:txBody>
      </p:sp>
    </p:spTree>
  </p:cSld>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9" name="TextShape 1"/>
          <p:cNvSpPr txBox="1"/>
          <p:nvPr/>
        </p:nvSpPr>
        <p:spPr>
          <a:xfrm>
            <a:off x="184320" y="312480"/>
            <a:ext cx="8771400" cy="4185720"/>
          </a:xfrm>
          <a:prstGeom prst="rect">
            <a:avLst/>
          </a:prstGeom>
          <a:noFill/>
          <a:ln>
            <a:noFill/>
          </a:ln>
        </p:spPr>
        <p:txBody>
          <a:bodyPr lIns="90000" rIns="90000" tIns="45000" bIns="45000"/>
          <a:p>
            <a:r>
              <a:rPr b="0" lang="en-US" sz="1800" spc="-1" strike="noStrike">
                <a:latin typeface="Arial"/>
              </a:rPr>
              <a:t>Details:</a:t>
            </a:r>
            <a:r>
              <a:rPr b="0" lang="en-US" sz="1800" spc="-1" strike="noStrike">
                <a:latin typeface="Arial"/>
              </a:rPr>
              <a:t>	</a:t>
            </a:r>
            <a:r>
              <a:rPr b="0" lang="en-US" sz="1800" spc="-1" strike="noStrike">
                <a:latin typeface="Arial"/>
              </a:rPr>
              <a:t>	</a:t>
            </a:r>
            <a:r>
              <a:rPr b="0" lang="en-US" sz="1800" spc="-1" strike="noStrike">
                <a:latin typeface="Arial"/>
              </a:rPr>
              <a:t>Frankly, I lack the mental gift to translate the last event time and total</a:t>
            </a:r>
            <a:endParaRPr b="0" lang="en-US" sz="1800" spc="-1" strike="noStrike">
              <a:latin typeface="Arial"/>
            </a:endParaRPr>
          </a:p>
          <a:p>
            <a:r>
              <a:rPr b="0" lang="en-US" sz="1800" spc="-1" strike="noStrike">
                <a:latin typeface="Arial"/>
              </a:rPr>
              <a:t>	</a:t>
            </a:r>
            <a:r>
              <a:rPr b="0" lang="en-US" sz="1800" spc="-1" strike="noStrike">
                <a:latin typeface="Arial"/>
              </a:rPr>
              <a:t>	</a:t>
            </a:r>
            <a:r>
              <a:rPr b="0" lang="en-US" sz="1800" spc="-1" strike="noStrike">
                <a:latin typeface="Arial"/>
              </a:rPr>
              <a:t>	</a:t>
            </a:r>
            <a:r>
              <a:rPr b="0" lang="en-US" sz="1800" spc="-1" strike="noStrike">
                <a:latin typeface="Arial"/>
              </a:rPr>
              <a:t>rotations into speed.  I copied code I found on the internet.</a:t>
            </a:r>
            <a:endParaRPr b="0" lang="en-US" sz="1800" spc="-1" strike="noStrike">
              <a:latin typeface="Arial"/>
            </a:endParaRPr>
          </a:p>
          <a:p>
            <a:r>
              <a:rPr b="0" lang="en-US" sz="1800" spc="-1" strike="noStrike">
                <a:latin typeface="Arial"/>
              </a:rPr>
              <a:t>	</a:t>
            </a:r>
            <a:r>
              <a:rPr b="0" lang="en-US" sz="1800" spc="-1" strike="noStrike">
                <a:latin typeface="Arial"/>
              </a:rPr>
              <a:t>	</a:t>
            </a:r>
            <a:r>
              <a:rPr b="0" lang="en-US" sz="1800" spc="-1" strike="noStrike">
                <a:latin typeface="Arial"/>
              </a:rPr>
              <a:t>	</a:t>
            </a:r>
            <a:endParaRPr b="0" lang="en-US" sz="1800" spc="-1" strike="noStrike">
              <a:latin typeface="Arial"/>
            </a:endParaRPr>
          </a:p>
          <a:p>
            <a:endParaRPr b="0" lang="en-US" sz="1800" spc="-1" strike="noStrike">
              <a:latin typeface="Arial"/>
            </a:endParaRPr>
          </a:p>
          <a:p>
            <a:endParaRPr b="0" lang="en-US" sz="1800" spc="-1" strike="noStrike">
              <a:latin typeface="Arial"/>
            </a:endParaRPr>
          </a:p>
          <a:p>
            <a:endParaRPr b="0" lang="en-US" sz="1800" spc="-1" strike="noStrike">
              <a:latin typeface="Arial"/>
            </a:endParaRPr>
          </a:p>
          <a:p>
            <a:endParaRPr b="0" lang="en-US" sz="1800" spc="-1" strike="noStrike">
              <a:latin typeface="Arial"/>
            </a:endParaRPr>
          </a:p>
          <a:p>
            <a:endParaRPr b="0" lang="en-US" sz="1800" spc="-1" strike="noStrike">
              <a:latin typeface="Arial"/>
            </a:endParaRPr>
          </a:p>
          <a:p>
            <a:endParaRPr b="0" lang="en-US" sz="1800" spc="-1" strike="noStrike">
              <a:latin typeface="Arial"/>
            </a:endParaRPr>
          </a:p>
          <a:p>
            <a:endParaRPr b="0" lang="en-US" sz="1800" spc="-1" strike="noStrike">
              <a:latin typeface="Arial"/>
            </a:endParaRPr>
          </a:p>
          <a:p>
            <a:endParaRPr b="0" lang="en-US" sz="1800" spc="-1" strike="noStrike">
              <a:latin typeface="Arial"/>
            </a:endParaRPr>
          </a:p>
          <a:p>
            <a:endParaRPr b="0" lang="en-US" sz="1800" spc="-1" strike="noStrike">
              <a:latin typeface="Arial"/>
            </a:endParaRPr>
          </a:p>
          <a:p>
            <a:endParaRPr b="0" lang="en-US" sz="1800" spc="-1" strike="noStrike">
              <a:latin typeface="Arial"/>
            </a:endParaRPr>
          </a:p>
          <a:p>
            <a:endParaRPr b="0" lang="en-US" sz="1800" spc="-1" strike="noStrike">
              <a:latin typeface="Arial"/>
            </a:endParaRPr>
          </a:p>
          <a:p>
            <a:endParaRPr b="0" lang="en-US" sz="1800" spc="-1" strike="noStrike">
              <a:latin typeface="Arial"/>
            </a:endParaRPr>
          </a:p>
          <a:p>
            <a:r>
              <a:rPr b="0" lang="en-US" sz="1800" spc="-1" strike="noStrike">
                <a:latin typeface="Arial"/>
              </a:rPr>
              <a:t>	</a:t>
            </a:r>
            <a:r>
              <a:rPr b="0" lang="en-US" sz="1800" spc="-1" strike="noStrike">
                <a:latin typeface="Arial"/>
              </a:rPr>
              <a:t>	</a:t>
            </a:r>
            <a:r>
              <a:rPr b="0" lang="en-US" sz="1800" spc="-1" strike="noStrike">
                <a:latin typeface="Arial"/>
              </a:rPr>
              <a:t>W</a:t>
            </a:r>
            <a:r>
              <a:rPr b="0" lang="en-US" sz="1800" spc="-1" strike="noStrike">
                <a:latin typeface="Arial"/>
                <a:hlinkClick r:id="rId1"/>
              </a:rPr>
              <a:t>heel circumference</a:t>
            </a:r>
            <a:r>
              <a:rPr b="0" lang="en-US" sz="1800" spc="-1" strike="noStrike">
                <a:latin typeface="Arial"/>
              </a:rPr>
              <a:t> is the circumference of your rear wheel in millimeters.</a:t>
            </a:r>
            <a:endParaRPr b="0" lang="en-US" sz="1800" spc="-1" strike="noStrike">
              <a:latin typeface="Arial"/>
            </a:endParaRPr>
          </a:p>
        </p:txBody>
      </p:sp>
      <p:pic>
        <p:nvPicPr>
          <p:cNvPr id="110" name="" descr=""/>
          <p:cNvPicPr/>
          <p:nvPr/>
        </p:nvPicPr>
        <p:blipFill>
          <a:blip r:embed="rId2">
            <a:alphaModFix amt="50000"/>
          </a:blip>
          <a:srcRect l="0" t="36584" r="25694" b="47282"/>
          <a:stretch/>
        </p:blipFill>
        <p:spPr>
          <a:xfrm>
            <a:off x="1204200" y="1771200"/>
            <a:ext cx="3702240" cy="914040"/>
          </a:xfrm>
          <a:prstGeom prst="rect">
            <a:avLst/>
          </a:prstGeom>
          <a:ln>
            <a:noFill/>
          </a:ln>
        </p:spPr>
      </p:pic>
      <p:pic>
        <p:nvPicPr>
          <p:cNvPr id="111" name="" descr=""/>
          <p:cNvPicPr/>
          <p:nvPr/>
        </p:nvPicPr>
        <p:blipFill>
          <a:blip r:embed="rId3">
            <a:alphaModFix amt="50000"/>
          </a:blip>
          <a:srcRect l="0" t="28521" r="0" b="68244"/>
          <a:stretch/>
        </p:blipFill>
        <p:spPr>
          <a:xfrm>
            <a:off x="1204200" y="1497240"/>
            <a:ext cx="6293880" cy="182520"/>
          </a:xfrm>
          <a:prstGeom prst="rect">
            <a:avLst/>
          </a:prstGeom>
          <a:ln>
            <a:noFill/>
          </a:ln>
        </p:spPr>
      </p:pic>
      <p:pic>
        <p:nvPicPr>
          <p:cNvPr id="112" name="" descr=""/>
          <p:cNvPicPr/>
          <p:nvPr/>
        </p:nvPicPr>
        <p:blipFill>
          <a:blip r:embed="rId4">
            <a:alphaModFix amt="50000"/>
          </a:blip>
          <a:srcRect l="0" t="21807" r="0" b="73347"/>
          <a:stretch/>
        </p:blipFill>
        <p:spPr>
          <a:xfrm>
            <a:off x="1204200" y="1083960"/>
            <a:ext cx="6293880" cy="273600"/>
          </a:xfrm>
          <a:prstGeom prst="rect">
            <a:avLst/>
          </a:prstGeom>
          <a:ln>
            <a:noFill/>
          </a:ln>
        </p:spPr>
      </p:pic>
      <p:pic>
        <p:nvPicPr>
          <p:cNvPr id="113" name="" descr=""/>
          <p:cNvPicPr/>
          <p:nvPr/>
        </p:nvPicPr>
        <p:blipFill>
          <a:blip r:embed="rId5">
            <a:alphaModFix amt="50000"/>
          </a:blip>
          <a:srcRect l="0" t="26124" r="0" b="72261"/>
          <a:stretch/>
        </p:blipFill>
        <p:spPr>
          <a:xfrm>
            <a:off x="1204200" y="1438560"/>
            <a:ext cx="6293880" cy="90720"/>
          </a:xfrm>
          <a:prstGeom prst="rect">
            <a:avLst/>
          </a:prstGeom>
          <a:ln>
            <a:noFill/>
          </a:ln>
        </p:spPr>
      </p:pic>
      <p:pic>
        <p:nvPicPr>
          <p:cNvPr id="114" name="" descr=""/>
          <p:cNvPicPr/>
          <p:nvPr/>
        </p:nvPicPr>
        <p:blipFill>
          <a:blip r:embed="rId6">
            <a:alphaModFix amt="50000"/>
          </a:blip>
          <a:srcRect l="0" t="54354" r="0" b="40801"/>
          <a:stretch/>
        </p:blipFill>
        <p:spPr>
          <a:xfrm>
            <a:off x="1204200" y="2746440"/>
            <a:ext cx="6293880" cy="273960"/>
          </a:xfrm>
          <a:prstGeom prst="rect">
            <a:avLst/>
          </a:prstGeom>
          <a:ln>
            <a:noFill/>
          </a:ln>
        </p:spPr>
      </p:pic>
    </p:spTree>
  </p:cSld>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115" name="Group 1"/>
          <p:cNvGrpSpPr/>
          <p:nvPr/>
        </p:nvGrpSpPr>
        <p:grpSpPr>
          <a:xfrm>
            <a:off x="184680" y="312840"/>
            <a:ext cx="8776440" cy="2649960"/>
            <a:chOff x="184680" y="312840"/>
            <a:chExt cx="8776440" cy="2649960"/>
          </a:xfrm>
        </p:grpSpPr>
        <p:sp>
          <p:nvSpPr>
            <p:cNvPr id="116" name="TextShape 2"/>
            <p:cNvSpPr txBox="1"/>
            <p:nvPr/>
          </p:nvSpPr>
          <p:spPr>
            <a:xfrm>
              <a:off x="184680" y="312840"/>
              <a:ext cx="8771400" cy="602640"/>
            </a:xfrm>
            <a:prstGeom prst="rect">
              <a:avLst/>
            </a:prstGeom>
            <a:noFill/>
            <a:ln>
              <a:noFill/>
            </a:ln>
          </p:spPr>
          <p:txBody>
            <a:bodyPr lIns="90000" rIns="90000" tIns="45000" bIns="45000"/>
            <a:p>
              <a:pPr>
                <a:lnSpc>
                  <a:spcPct val="100000"/>
                </a:lnSpc>
              </a:pPr>
              <a:r>
                <a:rPr b="0" lang="en-US" sz="1800" spc="-1" strike="noStrike">
                  <a:latin typeface="Arial"/>
                  <a:ea typeface="Noto Sans CJK SC"/>
                </a:rPr>
                <a:t>Details:</a:t>
              </a:r>
              <a:r>
                <a:rPr b="0" lang="en-US" sz="1800" spc="-1" strike="noStrike">
                  <a:latin typeface="Arial"/>
                  <a:ea typeface="Noto Sans CJK SC"/>
                </a:rPr>
                <a:t>	</a:t>
              </a:r>
              <a:r>
                <a:rPr b="0" lang="en-US" sz="1800" spc="-1" strike="noStrike">
                  <a:latin typeface="Arial"/>
                  <a:ea typeface="Noto Sans CJK SC"/>
                </a:rPr>
                <a:t>	</a:t>
              </a:r>
              <a:r>
                <a:rPr b="0" lang="en-US" sz="1800" spc="-1" strike="noStrike">
                  <a:latin typeface="Arial"/>
                </a:rPr>
                <a:t>Now, that speed is known, how is that translated into a throttle position.</a:t>
              </a:r>
              <a:endParaRPr b="0" lang="en-US" sz="1800" spc="-1" strike="noStrike">
                <a:latin typeface="Arial"/>
              </a:endParaRPr>
            </a:p>
            <a:p>
              <a:pPr>
                <a:lnSpc>
                  <a:spcPct val="100000"/>
                </a:lnSpc>
              </a:pPr>
              <a:r>
                <a:rPr b="0" lang="en-US" sz="1800" spc="-1" strike="noStrike">
                  <a:latin typeface="Arial"/>
                </a:rPr>
                <a:t>	</a:t>
              </a:r>
              <a:r>
                <a:rPr b="0" lang="en-US" sz="1800" spc="-1" strike="noStrike">
                  <a:latin typeface="Arial"/>
                </a:rPr>
                <a:t>	</a:t>
              </a:r>
              <a:r>
                <a:rPr b="0" lang="en-US" sz="1800" spc="-1" strike="noStrike">
                  <a:latin typeface="Arial"/>
                </a:rPr>
                <a:t>	</a:t>
              </a:r>
              <a:r>
                <a:rPr b="0" lang="en-US" sz="1800" spc="-1" strike="noStrike">
                  <a:latin typeface="Arial"/>
                </a:rPr>
                <a:t> </a:t>
              </a:r>
              <a:endParaRPr b="0" lang="en-US" sz="1800" spc="-1" strike="noStrike">
                <a:latin typeface="Arial"/>
              </a:endParaRPr>
            </a:p>
          </p:txBody>
        </p:sp>
        <p:sp>
          <p:nvSpPr>
            <p:cNvPr id="117" name="TextShape 3"/>
            <p:cNvSpPr txBox="1"/>
            <p:nvPr/>
          </p:nvSpPr>
          <p:spPr>
            <a:xfrm>
              <a:off x="1554480" y="312840"/>
              <a:ext cx="7406640" cy="2649960"/>
            </a:xfrm>
            <a:prstGeom prst="rect">
              <a:avLst/>
            </a:prstGeom>
            <a:noFill/>
            <a:ln>
              <a:noFill/>
            </a:ln>
          </p:spPr>
          <p:txBody>
            <a:bodyPr lIns="90000" rIns="90000" tIns="45000" bIns="45000"/>
            <a:p>
              <a:pPr>
                <a:lnSpc>
                  <a:spcPct val="100000"/>
                </a:lnSpc>
              </a:pPr>
              <a:r>
                <a:rPr b="0" lang="en-US" sz="1800" spc="-1" strike="noStrike">
                  <a:latin typeface="Arial"/>
                </a:rPr>
                <a:t>Now, that speed is known, how is that translated into a throttle position.  I think the throttle position should be related to the cyclists effort.  But, the resistance of many trainers decrease as they are used to to heat rise.  I believe the system can be thought a filling a tank with a hole at its bottom.  As the water (the cyclists effort) pours into the tank, the water level increases.  But, through the hole at the tanks bottom water also leaves.  The rate of departure is related to the waters’ height (trainers’ temperature).  Using a differential equation, formulas can be generated that relate the cyclist speed to how how far the cyclist has virtually travelled on the trainer.   </a:t>
              </a:r>
              <a:endParaRPr b="0" lang="en-US" sz="1800" spc="-1" strike="noStrike">
                <a:latin typeface="Arial"/>
              </a:endParaRPr>
            </a:p>
          </p:txBody>
        </p:sp>
      </p:grpSp>
      <p:pic>
        <p:nvPicPr>
          <p:cNvPr id="118" name="" descr=""/>
          <p:cNvPicPr/>
          <p:nvPr/>
        </p:nvPicPr>
        <p:blipFill>
          <a:blip r:embed="rId1">
            <a:alphaModFix amt="50000"/>
          </a:blip>
          <a:srcRect l="0" t="35623" r="0" b="61143"/>
          <a:stretch/>
        </p:blipFill>
        <p:spPr>
          <a:xfrm>
            <a:off x="1280160" y="5029200"/>
            <a:ext cx="6293880" cy="182520"/>
          </a:xfrm>
          <a:prstGeom prst="rect">
            <a:avLst/>
          </a:prstGeom>
          <a:ln>
            <a:noFill/>
          </a:ln>
        </p:spPr>
      </p:pic>
      <p:pic>
        <p:nvPicPr>
          <p:cNvPr id="119" name="" descr=""/>
          <p:cNvPicPr/>
          <p:nvPr/>
        </p:nvPicPr>
        <p:blipFill>
          <a:blip r:embed="rId2">
            <a:alphaModFix amt="50000"/>
          </a:blip>
          <a:srcRect l="0" t="25945" r="0" b="72436"/>
          <a:stretch/>
        </p:blipFill>
        <p:spPr>
          <a:xfrm>
            <a:off x="1280160" y="4159800"/>
            <a:ext cx="6293880" cy="91080"/>
          </a:xfrm>
          <a:prstGeom prst="rect">
            <a:avLst/>
          </a:prstGeom>
          <a:ln>
            <a:noFill/>
          </a:ln>
        </p:spPr>
      </p:pic>
      <p:pic>
        <p:nvPicPr>
          <p:cNvPr id="120" name="" descr=""/>
          <p:cNvPicPr/>
          <p:nvPr/>
        </p:nvPicPr>
        <p:blipFill>
          <a:blip r:embed="rId3">
            <a:alphaModFix amt="50000"/>
          </a:blip>
          <a:srcRect l="0" t="19497" r="0" b="77269"/>
          <a:stretch/>
        </p:blipFill>
        <p:spPr>
          <a:xfrm>
            <a:off x="1280160" y="3519720"/>
            <a:ext cx="6293880" cy="182520"/>
          </a:xfrm>
          <a:prstGeom prst="rect">
            <a:avLst/>
          </a:prstGeom>
          <a:ln>
            <a:noFill/>
          </a:ln>
        </p:spPr>
      </p:pic>
      <p:pic>
        <p:nvPicPr>
          <p:cNvPr id="121" name="" descr=""/>
          <p:cNvPicPr/>
          <p:nvPr/>
        </p:nvPicPr>
        <p:blipFill>
          <a:blip r:embed="rId4">
            <a:alphaModFix amt="50000"/>
          </a:blip>
          <a:srcRect l="0" t="11430" r="0" b="85335"/>
          <a:stretch/>
        </p:blipFill>
        <p:spPr>
          <a:xfrm>
            <a:off x="1280160" y="3245400"/>
            <a:ext cx="6293880" cy="182520"/>
          </a:xfrm>
          <a:prstGeom prst="rect">
            <a:avLst/>
          </a:prstGeom>
          <a:ln>
            <a:noFill/>
          </a:ln>
        </p:spPr>
      </p:pic>
      <p:sp>
        <p:nvSpPr>
          <p:cNvPr id="122" name="TextShape 4"/>
          <p:cNvSpPr txBox="1"/>
          <p:nvPr/>
        </p:nvSpPr>
        <p:spPr>
          <a:xfrm>
            <a:off x="5094000" y="4043160"/>
            <a:ext cx="2404080" cy="346320"/>
          </a:xfrm>
          <a:prstGeom prst="rect">
            <a:avLst/>
          </a:prstGeom>
          <a:noFill/>
          <a:ln>
            <a:noFill/>
          </a:ln>
        </p:spPr>
        <p:txBody>
          <a:bodyPr lIns="90000" rIns="90000" tIns="45000" bIns="45000"/>
          <a:p>
            <a:r>
              <a:rPr b="0" lang="en-US" sz="1200" spc="-1" strike="noStrike">
                <a:latin typeface="Arial"/>
              </a:rPr>
              <a:t>miles/km m/km mm/m</a:t>
            </a:r>
            <a:endParaRPr b="0" lang="en-US" sz="1200" spc="-1" strike="noStrike">
              <a:latin typeface="Arial"/>
            </a:endParaRPr>
          </a:p>
        </p:txBody>
      </p:sp>
      <p:pic>
        <p:nvPicPr>
          <p:cNvPr id="123" name="" descr=""/>
          <p:cNvPicPr/>
          <p:nvPr/>
        </p:nvPicPr>
        <p:blipFill>
          <a:blip r:embed="rId5">
            <a:alphaModFix amt="50000"/>
          </a:blip>
          <a:srcRect l="0" t="27552" r="0" b="67595"/>
          <a:stretch/>
        </p:blipFill>
        <p:spPr>
          <a:xfrm>
            <a:off x="1280160" y="4389480"/>
            <a:ext cx="6293880" cy="273960"/>
          </a:xfrm>
          <a:prstGeom prst="rect">
            <a:avLst/>
          </a:prstGeom>
          <a:ln>
            <a:noFill/>
          </a:ln>
        </p:spPr>
      </p:pic>
    </p:spTree>
  </p:cSld>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 name="TextShape 1"/>
          <p:cNvSpPr txBox="1"/>
          <p:nvPr/>
        </p:nvSpPr>
        <p:spPr>
          <a:xfrm>
            <a:off x="183240" y="311760"/>
            <a:ext cx="8771400" cy="3161880"/>
          </a:xfrm>
          <a:prstGeom prst="rect">
            <a:avLst/>
          </a:prstGeom>
          <a:noFill/>
          <a:ln>
            <a:noFill/>
          </a:ln>
        </p:spPr>
        <p:txBody>
          <a:bodyPr lIns="90000" rIns="90000" tIns="45000" bIns="45000"/>
          <a:p>
            <a:r>
              <a:rPr b="0" lang="en-US" sz="1800" spc="-1" strike="noStrike">
                <a:latin typeface="Arial"/>
              </a:rPr>
              <a:t>Details:</a:t>
            </a:r>
            <a:r>
              <a:rPr b="0" lang="en-US" sz="1800" spc="-1" strike="noStrike">
                <a:latin typeface="Arial"/>
              </a:rPr>
              <a:t>	</a:t>
            </a:r>
            <a:r>
              <a:rPr b="0" lang="en-US" sz="1800" spc="-1" strike="noStrike">
                <a:latin typeface="Arial"/>
              </a:rPr>
              <a:t>	</a:t>
            </a:r>
            <a:r>
              <a:rPr b="0" lang="en-US" sz="1800" spc="-1" strike="noStrike">
                <a:latin typeface="Arial"/>
              </a:rPr>
              <a:t>What if a bike on a trainer could be used to control the throttle axis?</a:t>
            </a:r>
            <a:endParaRPr b="0" lang="en-US" sz="1800" spc="-1" strike="noStrike">
              <a:latin typeface="Arial"/>
            </a:endParaRPr>
          </a:p>
          <a:p>
            <a:endParaRPr b="0" lang="en-US" sz="1800" spc="-1" strike="noStrike">
              <a:latin typeface="Arial"/>
            </a:endParaRPr>
          </a:p>
          <a:p>
            <a:endParaRPr b="0" lang="en-US" sz="1800" spc="-1" strike="noStrike">
              <a:latin typeface="Arial"/>
            </a:endParaRPr>
          </a:p>
          <a:p>
            <a:endParaRPr b="0" lang="en-US" sz="1800" spc="-1" strike="noStrike">
              <a:latin typeface="Arial"/>
            </a:endParaRPr>
          </a:p>
          <a:p>
            <a:endParaRPr b="0" lang="en-US" sz="1800" spc="-1" strike="noStrike">
              <a:latin typeface="Arial"/>
            </a:endParaRPr>
          </a:p>
          <a:p>
            <a:endParaRPr b="0" lang="en-US" sz="1800" spc="-1" strike="noStrike">
              <a:latin typeface="Arial"/>
            </a:endParaRPr>
          </a:p>
          <a:p>
            <a:endParaRPr b="0" lang="en-US" sz="1800" spc="-1" strike="noStrike">
              <a:latin typeface="Arial"/>
            </a:endParaRPr>
          </a:p>
          <a:p>
            <a:endParaRPr b="0" lang="en-US" sz="1800" spc="-1" strike="noStrike">
              <a:latin typeface="Arial"/>
            </a:endParaRPr>
          </a:p>
          <a:p>
            <a:endParaRPr b="0" lang="en-US" sz="1800" spc="-1" strike="noStrike">
              <a:latin typeface="Arial"/>
            </a:endParaRPr>
          </a:p>
          <a:p>
            <a:endParaRPr b="0" lang="en-US" sz="1800" spc="-1" strike="noStrike">
              <a:latin typeface="Arial"/>
            </a:endParaRPr>
          </a:p>
          <a:p>
            <a:endParaRPr b="0" lang="en-US" sz="1800" spc="-1" strike="noStrike">
              <a:latin typeface="Arial"/>
            </a:endParaRPr>
          </a:p>
          <a:p>
            <a:endParaRPr b="0" lang="en-US" sz="1800" spc="-1" strike="noStrike">
              <a:latin typeface="Arial"/>
            </a:endParaRPr>
          </a:p>
        </p:txBody>
      </p:sp>
      <p:pic>
        <p:nvPicPr>
          <p:cNvPr id="49" name="" descr=""/>
          <p:cNvPicPr/>
          <p:nvPr/>
        </p:nvPicPr>
        <p:blipFill>
          <a:blip r:embed="rId1">
            <a:alphaModFix amt="50000"/>
          </a:blip>
          <a:srcRect l="0" t="20411" r="3114" b="7015"/>
          <a:stretch/>
        </p:blipFill>
        <p:spPr>
          <a:xfrm>
            <a:off x="1819800" y="822960"/>
            <a:ext cx="5586840" cy="3138480"/>
          </a:xfrm>
          <a:prstGeom prst="rect">
            <a:avLst/>
          </a:prstGeom>
          <a:ln>
            <a:noFill/>
          </a:ln>
        </p:spPr>
      </p:pic>
      <p:sp>
        <p:nvSpPr>
          <p:cNvPr id="50" name="TextShape 2"/>
          <p:cNvSpPr txBox="1"/>
          <p:nvPr/>
        </p:nvSpPr>
        <p:spPr>
          <a:xfrm>
            <a:off x="2077920" y="4042800"/>
            <a:ext cx="4597200" cy="602280"/>
          </a:xfrm>
          <a:prstGeom prst="rect">
            <a:avLst/>
          </a:prstGeom>
          <a:noFill/>
          <a:ln>
            <a:noFill/>
          </a:ln>
        </p:spPr>
        <p:txBody>
          <a:bodyPr lIns="90000" rIns="90000" tIns="45000" bIns="45000"/>
          <a:p>
            <a:r>
              <a:rPr b="0" lang="en-US" sz="1800" spc="-1" strike="noStrike">
                <a:latin typeface="Arial"/>
              </a:rPr>
              <a:t>Bike on trainer; sweat guards in place.   </a:t>
            </a:r>
            <a:endParaRPr b="0" lang="en-US" sz="1800" spc="-1" strike="noStrike">
              <a:latin typeface="Arial"/>
            </a:endParaRPr>
          </a:p>
          <a:p>
            <a:r>
              <a:rPr b="0" lang="en-US" sz="1800" spc="-1" strike="noStrike">
                <a:latin typeface="Arial"/>
              </a:rPr>
              <a:t>Sweat guards prevent corrosion.</a:t>
            </a:r>
            <a:endParaRPr b="0" lang="en-US" sz="1800" spc="-1" strike="noStrike">
              <a:latin typeface="Arial"/>
            </a:endParaRPr>
          </a:p>
        </p:txBody>
      </p:sp>
    </p:spTree>
  </p:cSld>
  <p:timing>
    <p:tnLst>
      <p:par>
        <p:cTn id="3" dur="indefinite" restart="never" nodeType="tmRoot">
          <p:childTnLst>
            <p:seq>
              <p:cTn id="4" dur="indefinite" nodeType="mainSeq"/>
              <p:prevCondLst>
                <p:cond delay="0" evt="onPrev">
                  <p:tgtEl>
                    <p:sldTgt/>
                  </p:tgtEl>
                </p:cond>
              </p:prevCondLst>
              <p:nextCondLst>
                <p:cond delay="0" evt="onNext">
                  <p:tgtEl>
                    <p:sldTgt/>
                  </p:tgtEl>
                </p:cond>
              </p:nextCondLst>
            </p:seq>
          </p:childTnLst>
        </p:cTn>
      </p:par>
    </p:tnLst>
  </p:timing>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Tree>
  </p:cSld>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Tree>
  </p:cSld>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Tree>
  </p:cSld>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Tree>
  </p:cSld>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 name="TextShape 1"/>
          <p:cNvSpPr txBox="1"/>
          <p:nvPr/>
        </p:nvSpPr>
        <p:spPr>
          <a:xfrm>
            <a:off x="183600" y="312120"/>
            <a:ext cx="8771400" cy="3161880"/>
          </a:xfrm>
          <a:prstGeom prst="rect">
            <a:avLst/>
          </a:prstGeom>
          <a:noFill/>
          <a:ln>
            <a:noFill/>
          </a:ln>
        </p:spPr>
        <p:txBody>
          <a:bodyPr lIns="90000" rIns="90000" tIns="45000" bIns="45000"/>
          <a:p>
            <a:r>
              <a:rPr b="0" lang="en-US" sz="1800" spc="-1" strike="noStrike">
                <a:latin typeface="Arial"/>
              </a:rPr>
              <a:t>Details:</a:t>
            </a:r>
            <a:r>
              <a:rPr b="0" lang="en-US" sz="1800" spc="-1" strike="noStrike">
                <a:latin typeface="Arial"/>
              </a:rPr>
              <a:t>	</a:t>
            </a:r>
            <a:r>
              <a:rPr b="0" lang="en-US" sz="1800" spc="-1" strike="noStrike">
                <a:latin typeface="Arial"/>
              </a:rPr>
              <a:t>	</a:t>
            </a:r>
            <a:r>
              <a:rPr b="0" lang="en-US" sz="1800" spc="-1" strike="noStrike">
                <a:latin typeface="Arial"/>
              </a:rPr>
              <a:t>How could could the speed sensor on the rear wheel be used?</a:t>
            </a:r>
            <a:endParaRPr b="0" lang="en-US" sz="1800" spc="-1" strike="noStrike">
              <a:latin typeface="Arial"/>
            </a:endParaRPr>
          </a:p>
          <a:p>
            <a:endParaRPr b="0" lang="en-US" sz="1800" spc="-1" strike="noStrike">
              <a:latin typeface="Arial"/>
            </a:endParaRPr>
          </a:p>
          <a:p>
            <a:endParaRPr b="0" lang="en-US" sz="1800" spc="-1" strike="noStrike">
              <a:latin typeface="Arial"/>
            </a:endParaRPr>
          </a:p>
          <a:p>
            <a:endParaRPr b="0" lang="en-US" sz="1800" spc="-1" strike="noStrike">
              <a:latin typeface="Arial"/>
            </a:endParaRPr>
          </a:p>
          <a:p>
            <a:endParaRPr b="0" lang="en-US" sz="1800" spc="-1" strike="noStrike">
              <a:latin typeface="Arial"/>
            </a:endParaRPr>
          </a:p>
          <a:p>
            <a:endParaRPr b="0" lang="en-US" sz="1800" spc="-1" strike="noStrike">
              <a:latin typeface="Arial"/>
            </a:endParaRPr>
          </a:p>
          <a:p>
            <a:endParaRPr b="0" lang="en-US" sz="1800" spc="-1" strike="noStrike">
              <a:latin typeface="Arial"/>
            </a:endParaRPr>
          </a:p>
          <a:p>
            <a:endParaRPr b="0" lang="en-US" sz="1800" spc="-1" strike="noStrike">
              <a:latin typeface="Arial"/>
            </a:endParaRPr>
          </a:p>
          <a:p>
            <a:endParaRPr b="0" lang="en-US" sz="1800" spc="-1" strike="noStrike">
              <a:latin typeface="Arial"/>
            </a:endParaRPr>
          </a:p>
          <a:p>
            <a:endParaRPr b="0" lang="en-US" sz="1800" spc="-1" strike="noStrike">
              <a:latin typeface="Arial"/>
            </a:endParaRPr>
          </a:p>
          <a:p>
            <a:endParaRPr b="0" lang="en-US" sz="1800" spc="-1" strike="noStrike">
              <a:latin typeface="Arial"/>
            </a:endParaRPr>
          </a:p>
          <a:p>
            <a:endParaRPr b="0" lang="en-US" sz="1800" spc="-1" strike="noStrike">
              <a:latin typeface="Arial"/>
            </a:endParaRPr>
          </a:p>
        </p:txBody>
      </p:sp>
      <p:pic>
        <p:nvPicPr>
          <p:cNvPr id="52" name="" descr=""/>
          <p:cNvPicPr/>
          <p:nvPr/>
        </p:nvPicPr>
        <p:blipFill>
          <a:blip r:embed="rId1">
            <a:alphaModFix amt="50000"/>
          </a:blip>
          <a:srcRect l="30127" t="26849" r="0" b="13478"/>
          <a:stretch/>
        </p:blipFill>
        <p:spPr>
          <a:xfrm>
            <a:off x="2399040" y="731880"/>
            <a:ext cx="5281920" cy="3382920"/>
          </a:xfrm>
          <a:prstGeom prst="rect">
            <a:avLst/>
          </a:prstGeom>
          <a:ln>
            <a:noFill/>
          </a:ln>
        </p:spPr>
      </p:pic>
      <p:sp>
        <p:nvSpPr>
          <p:cNvPr id="53" name="TextShape 2"/>
          <p:cNvSpPr txBox="1"/>
          <p:nvPr/>
        </p:nvSpPr>
        <p:spPr>
          <a:xfrm>
            <a:off x="2468880" y="4225680"/>
            <a:ext cx="4846320" cy="346320"/>
          </a:xfrm>
          <a:prstGeom prst="rect">
            <a:avLst/>
          </a:prstGeom>
          <a:noFill/>
          <a:ln>
            <a:noFill/>
          </a:ln>
        </p:spPr>
        <p:txBody>
          <a:bodyPr lIns="90000" rIns="90000" tIns="45000" bIns="45000"/>
          <a:p>
            <a:r>
              <a:rPr b="0" lang="en-US" sz="1800" spc="-1" strike="noStrike">
                <a:latin typeface="Arial"/>
                <a:hlinkClick r:id="rId2"/>
              </a:rPr>
              <a:t>Speed sensor</a:t>
            </a:r>
            <a:endParaRPr b="0" lang="en-US" sz="1800" spc="-1" strike="noStrike">
              <a:latin typeface="Arial"/>
            </a:endParaRPr>
          </a:p>
        </p:txBody>
      </p:sp>
      <p:sp>
        <p:nvSpPr>
          <p:cNvPr id="54" name="TextShape 3"/>
          <p:cNvSpPr txBox="1"/>
          <p:nvPr/>
        </p:nvSpPr>
        <p:spPr>
          <a:xfrm>
            <a:off x="2553480" y="4572000"/>
            <a:ext cx="1104120" cy="346320"/>
          </a:xfrm>
          <a:prstGeom prst="rect">
            <a:avLst/>
          </a:prstGeom>
          <a:noFill/>
          <a:ln>
            <a:noFill/>
          </a:ln>
        </p:spPr>
        <p:txBody>
          <a:bodyPr lIns="90000" rIns="90000" tIns="45000" bIns="45000"/>
          <a:p>
            <a:r>
              <a:rPr b="0" lang="en-US" sz="1800" spc="-1" strike="noStrike">
                <a:latin typeface="Arial"/>
              </a:rPr>
              <a:t>Required</a:t>
            </a:r>
            <a:endParaRPr b="0" lang="en-US" sz="1800" spc="-1" strike="noStrike">
              <a:latin typeface="Arial"/>
            </a:endParaRPr>
          </a:p>
        </p:txBody>
      </p:sp>
    </p:spTree>
  </p:cSld>
  <p:timing>
    <p:tnLst>
      <p:par>
        <p:cTn id="5" dur="indefinite" restart="never" nodeType="tmRoot">
          <p:childTnLst>
            <p:seq>
              <p:cTn id="6" dur="indefinite" nodeType="mainSeq"/>
              <p:prevCondLst>
                <p:cond delay="0" evt="onPrev">
                  <p:tgtEl>
                    <p:sldTgt/>
                  </p:tgtEl>
                </p:cond>
              </p:prevCondLst>
              <p:nextCondLst>
                <p:cond delay="0"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 name="TextShape 1"/>
          <p:cNvSpPr txBox="1"/>
          <p:nvPr/>
        </p:nvSpPr>
        <p:spPr>
          <a:xfrm>
            <a:off x="183960" y="312480"/>
            <a:ext cx="8771400" cy="8281080"/>
          </a:xfrm>
          <a:prstGeom prst="rect">
            <a:avLst/>
          </a:prstGeom>
          <a:noFill/>
          <a:ln>
            <a:noFill/>
          </a:ln>
        </p:spPr>
        <p:txBody>
          <a:bodyPr lIns="90000" rIns="90000" tIns="45000" bIns="45000"/>
          <a:p>
            <a:r>
              <a:rPr b="0" lang="en-US" sz="1800" spc="-1" strike="noStrike">
                <a:latin typeface="Arial"/>
              </a:rPr>
              <a:t>Details:</a:t>
            </a:r>
            <a:r>
              <a:rPr b="0" lang="en-US" sz="1800" spc="-1" strike="noStrike">
                <a:latin typeface="Arial"/>
              </a:rPr>
              <a:t>	</a:t>
            </a:r>
            <a:r>
              <a:rPr b="0" lang="en-US" sz="1800" spc="-1" strike="noStrike">
                <a:latin typeface="Arial"/>
              </a:rPr>
              <a:t>	</a:t>
            </a:r>
            <a:r>
              <a:rPr b="0" lang="en-US" sz="1800" spc="-1" strike="noStrike">
                <a:latin typeface="Arial"/>
              </a:rPr>
              <a:t>When the wheel is spinning, the speed sensor transmits, with blue </a:t>
            </a:r>
            <a:endParaRPr b="0" lang="en-US" sz="1800" spc="-1" strike="noStrike">
              <a:latin typeface="Arial"/>
            </a:endParaRPr>
          </a:p>
          <a:p>
            <a:r>
              <a:rPr b="0" lang="en-US" sz="1800" spc="-1" strike="noStrike">
                <a:latin typeface="Arial"/>
              </a:rPr>
              <a:t>	</a:t>
            </a:r>
            <a:r>
              <a:rPr b="0" lang="en-US" sz="1800" spc="-1" strike="noStrike">
                <a:latin typeface="Arial"/>
              </a:rPr>
              <a:t>	</a:t>
            </a:r>
            <a:r>
              <a:rPr b="0" lang="en-US" sz="1800" spc="-1" strike="noStrike">
                <a:latin typeface="Arial"/>
              </a:rPr>
              <a:t>	</a:t>
            </a:r>
            <a:r>
              <a:rPr b="0" lang="en-US" sz="1800" spc="-1" strike="noStrike">
                <a:latin typeface="Arial"/>
              </a:rPr>
              <a:t>tooth low energy, information on the total number of spins and angular </a:t>
            </a:r>
            <a:endParaRPr b="0" lang="en-US" sz="1800" spc="-1" strike="noStrike">
              <a:latin typeface="Arial"/>
            </a:endParaRPr>
          </a:p>
          <a:p>
            <a:r>
              <a:rPr b="0" lang="en-US" sz="1800" spc="-1" strike="noStrike">
                <a:latin typeface="Arial"/>
              </a:rPr>
              <a:t>	</a:t>
            </a:r>
            <a:r>
              <a:rPr b="0" lang="en-US" sz="1800" spc="-1" strike="noStrike">
                <a:latin typeface="Arial"/>
              </a:rPr>
              <a:t>	</a:t>
            </a:r>
            <a:r>
              <a:rPr b="0" lang="en-US" sz="1800" spc="-1" strike="noStrike">
                <a:latin typeface="Arial"/>
              </a:rPr>
              <a:t>	</a:t>
            </a:r>
            <a:r>
              <a:rPr b="0" lang="en-US" sz="1800" spc="-1" strike="noStrike">
                <a:latin typeface="Arial"/>
              </a:rPr>
              <a:t>speed of the last spin.</a:t>
            </a:r>
            <a:endParaRPr b="0" lang="en-US" sz="1800" spc="-1" strike="noStrike">
              <a:latin typeface="Arial"/>
            </a:endParaRPr>
          </a:p>
          <a:p>
            <a:endParaRPr b="0" lang="en-US" sz="1800" spc="-1" strike="noStrike">
              <a:latin typeface="Arial"/>
            </a:endParaRPr>
          </a:p>
          <a:p>
            <a:r>
              <a:rPr b="0" lang="en-US" sz="1800" spc="-1" strike="noStrike">
                <a:latin typeface="Arial"/>
              </a:rPr>
              <a:t>	</a:t>
            </a:r>
            <a:r>
              <a:rPr b="0" lang="en-US" sz="1800" spc="-1" strike="noStrike">
                <a:latin typeface="Arial"/>
              </a:rPr>
              <a:t>	</a:t>
            </a:r>
            <a:r>
              <a:rPr b="0" lang="en-US" sz="1800" spc="-1" strike="noStrike">
                <a:latin typeface="Arial"/>
              </a:rPr>
              <a:t>	</a:t>
            </a:r>
            <a:r>
              <a:rPr b="0" lang="en-US" sz="1800" spc="-1" strike="noStrike">
                <a:latin typeface="Arial"/>
              </a:rPr>
              <a:t>Here is an 8 byte transmission (that occurs every second unless the </a:t>
            </a:r>
            <a:endParaRPr b="0" lang="en-US" sz="1800" spc="-1" strike="noStrike">
              <a:latin typeface="Arial"/>
            </a:endParaRPr>
          </a:p>
          <a:p>
            <a:r>
              <a:rPr b="0" lang="en-US" sz="1800" spc="-1" strike="noStrike">
                <a:latin typeface="Arial"/>
              </a:rPr>
              <a:t>	</a:t>
            </a:r>
            <a:r>
              <a:rPr b="0" lang="en-US" sz="1800" spc="-1" strike="noStrike">
                <a:latin typeface="Arial"/>
              </a:rPr>
              <a:t>	</a:t>
            </a:r>
            <a:r>
              <a:rPr b="0" lang="en-US" sz="1800" spc="-1" strike="noStrike">
                <a:latin typeface="Arial"/>
              </a:rPr>
              <a:t>	</a:t>
            </a:r>
            <a:r>
              <a:rPr b="0" lang="en-US" sz="1800" spc="-1" strike="noStrike">
                <a:latin typeface="Arial"/>
              </a:rPr>
              <a:t>speed sensor stops spinning for ??? minutes) [also known as </a:t>
            </a:r>
            <a:endParaRPr b="0" lang="en-US" sz="1800" spc="-1" strike="noStrike">
              <a:latin typeface="Arial"/>
            </a:endParaRPr>
          </a:p>
          <a:p>
            <a:r>
              <a:rPr b="0" lang="en-US" sz="1800" spc="-1" strike="noStrike">
                <a:latin typeface="Arial"/>
              </a:rPr>
              <a:t>	</a:t>
            </a:r>
            <a:r>
              <a:rPr b="0" lang="en-US" sz="1800" spc="-1" strike="noStrike">
                <a:latin typeface="Arial"/>
              </a:rPr>
              <a:t>	</a:t>
            </a:r>
            <a:r>
              <a:rPr b="0" lang="en-US" sz="1800" spc="-1" strike="noStrike">
                <a:latin typeface="Arial"/>
              </a:rPr>
              <a:t>	</a:t>
            </a:r>
            <a:r>
              <a:rPr b="0" lang="en-US" sz="1800" spc="-1" strike="noStrike">
                <a:latin typeface="Arial"/>
              </a:rPr>
              <a:t>rawValue]:</a:t>
            </a:r>
            <a:endParaRPr b="0" lang="en-US" sz="1800" spc="-1" strike="noStrike">
              <a:latin typeface="Arial"/>
            </a:endParaRPr>
          </a:p>
          <a:p>
            <a:r>
              <a:rPr b="0" lang="en-US" sz="1800" spc="-1" strike="noStrike">
                <a:latin typeface="Arial"/>
              </a:rPr>
              <a:t>	</a:t>
            </a:r>
            <a:r>
              <a:rPr b="0" lang="en-US" sz="1800" spc="-1" strike="noStrike">
                <a:latin typeface="Arial"/>
              </a:rPr>
              <a:t>	</a:t>
            </a:r>
            <a:r>
              <a:rPr b="0" lang="en-US" sz="1800" spc="-1" strike="noStrike">
                <a:latin typeface="Arial"/>
              </a:rPr>
              <a:t>	</a:t>
            </a:r>
            <a:endParaRPr b="0" lang="en-US" sz="1800" spc="-1" strike="noStrike">
              <a:latin typeface="Arial"/>
            </a:endParaRPr>
          </a:p>
          <a:p>
            <a:r>
              <a:rPr b="0" lang="en-US" sz="1800" spc="-1" strike="noStrike">
                <a:latin typeface="Arial"/>
                <a:ea typeface="Noto Sans CJK SC"/>
              </a:rPr>
              <a:t>	</a:t>
            </a:r>
            <a:r>
              <a:rPr b="0" lang="en-US" sz="1800" spc="-1" strike="noStrike">
                <a:latin typeface="Arial"/>
                <a:ea typeface="Noto Sans CJK SC"/>
              </a:rPr>
              <a:t>	</a:t>
            </a:r>
            <a:r>
              <a:rPr b="0" lang="en-US" sz="1800" spc="-1" strike="noStrike">
                <a:latin typeface="Arial"/>
                <a:ea typeface="Noto Sans CJK SC"/>
              </a:rPr>
              <a:t>	</a:t>
            </a:r>
            <a:r>
              <a:rPr b="0" lang="en-US" sz="1800" spc="-1" strike="noStrike">
                <a:latin typeface="Arial"/>
                <a:ea typeface="Noto Sans CJK SC"/>
              </a:rPr>
              <a:t>1 ,</a:t>
            </a:r>
            <a:r>
              <a:rPr b="0" lang="en-US" sz="1800" spc="-1" strike="noStrike">
                <a:solidFill>
                  <a:srgbClr val="faa61a"/>
                </a:solidFill>
                <a:latin typeface="Arial"/>
                <a:ea typeface="Noto Sans CJK SC"/>
              </a:rPr>
              <a:t>5</a:t>
            </a:r>
            <a:r>
              <a:rPr b="0" lang="en-US" sz="1800" spc="-1" strike="noStrike">
                <a:latin typeface="Arial"/>
                <a:ea typeface="Noto Sans CJK SC"/>
              </a:rPr>
              <a:t> ,</a:t>
            </a:r>
            <a:r>
              <a:rPr b="0" lang="en-US" sz="1800" spc="-1" strike="noStrike">
                <a:solidFill>
                  <a:srgbClr val="ef413d"/>
                </a:solidFill>
                <a:latin typeface="Arial"/>
                <a:ea typeface="Noto Sans CJK SC"/>
              </a:rPr>
              <a:t>16</a:t>
            </a:r>
            <a:r>
              <a:rPr b="0" lang="en-US" sz="1800" spc="-1" strike="noStrike">
                <a:latin typeface="Arial"/>
                <a:ea typeface="Noto Sans CJK SC"/>
              </a:rPr>
              <a:t> ,</a:t>
            </a:r>
            <a:r>
              <a:rPr b="0" lang="en-US" sz="1800" spc="-1" strike="noStrike">
                <a:solidFill>
                  <a:srgbClr val="a3238e"/>
                </a:solidFill>
                <a:latin typeface="Arial"/>
                <a:ea typeface="Noto Sans CJK SC"/>
              </a:rPr>
              <a:t>0</a:t>
            </a:r>
            <a:r>
              <a:rPr b="0" lang="en-US" sz="1800" spc="-1" strike="noStrike">
                <a:latin typeface="Arial"/>
                <a:ea typeface="Noto Sans CJK SC"/>
              </a:rPr>
              <a:t> ,</a:t>
            </a:r>
            <a:r>
              <a:rPr b="0" lang="en-US" sz="1800" spc="-1" strike="noStrike">
                <a:solidFill>
                  <a:srgbClr val="0066b3"/>
                </a:solidFill>
                <a:latin typeface="Arial"/>
                <a:ea typeface="Noto Sans CJK SC"/>
              </a:rPr>
              <a:t>0</a:t>
            </a:r>
            <a:r>
              <a:rPr b="0" lang="en-US" sz="1800" spc="-1" strike="noStrike">
                <a:latin typeface="Arial"/>
                <a:ea typeface="Noto Sans CJK SC"/>
              </a:rPr>
              <a:t> ,</a:t>
            </a:r>
            <a:r>
              <a:rPr b="0" lang="en-US" sz="1800" spc="-1" strike="noStrike">
                <a:solidFill>
                  <a:srgbClr val="72bf44"/>
                </a:solidFill>
                <a:latin typeface="Arial"/>
                <a:ea typeface="Noto Sans CJK SC"/>
              </a:rPr>
              <a:t>182</a:t>
            </a:r>
            <a:r>
              <a:rPr b="0" lang="en-US" sz="1800" spc="-1" strike="noStrike">
                <a:latin typeface="Arial"/>
                <a:ea typeface="Noto Sans CJK SC"/>
              </a:rPr>
              <a:t> ,</a:t>
            </a:r>
            <a:r>
              <a:rPr b="0" lang="en-US" sz="1800" spc="-1" strike="noStrike">
                <a:solidFill>
                  <a:srgbClr val="00aaad"/>
                </a:solidFill>
                <a:latin typeface="Arial"/>
              </a:rPr>
              <a:t>82</a:t>
            </a:r>
            <a:r>
              <a:rPr b="0" lang="en-US" sz="1800" spc="-1" strike="noStrike">
                <a:latin typeface="Arial"/>
              </a:rPr>
              <a:t> ,0</a:t>
            </a:r>
            <a:endParaRPr b="0" lang="en-US" sz="1800" spc="-1" strike="noStrike">
              <a:latin typeface="Arial"/>
            </a:endParaRPr>
          </a:p>
          <a:p>
            <a:endParaRPr b="0" lang="en-US" sz="1800" spc="-1" strike="noStrike">
              <a:latin typeface="Arial"/>
            </a:endParaRPr>
          </a:p>
          <a:p>
            <a:r>
              <a:rPr b="0" lang="en-US" sz="1800" spc="-1" strike="noStrike">
                <a:latin typeface="Arial"/>
              </a:rPr>
              <a:t>	</a:t>
            </a:r>
            <a:r>
              <a:rPr b="0" lang="en-US" sz="1800" spc="-1" strike="noStrike">
                <a:latin typeface="Arial"/>
              </a:rPr>
              <a:t>	</a:t>
            </a:r>
            <a:r>
              <a:rPr b="0" lang="en-US" sz="1800" spc="-1" strike="noStrike">
                <a:latin typeface="Arial"/>
              </a:rPr>
              <a:t>	</a:t>
            </a:r>
            <a:r>
              <a:rPr b="0" lang="en-US" sz="1800" spc="-1" strike="noStrike">
                <a:latin typeface="Arial"/>
              </a:rPr>
              <a:t>The total number of rotations is the sum of</a:t>
            </a:r>
            <a:endParaRPr b="0" lang="en-US" sz="1800" spc="-1" strike="noStrike">
              <a:latin typeface="Arial"/>
            </a:endParaRPr>
          </a:p>
          <a:p>
            <a:r>
              <a:rPr b="0" lang="en-US" sz="1800" spc="-1" strike="noStrike">
                <a:latin typeface="Arial"/>
              </a:rPr>
              <a:t>	</a:t>
            </a:r>
            <a:r>
              <a:rPr b="0" lang="en-US" sz="1800" spc="-1" strike="noStrike">
                <a:latin typeface="Arial"/>
              </a:rPr>
              <a:t>	</a:t>
            </a:r>
            <a:r>
              <a:rPr b="0" lang="en-US" sz="1800" spc="-1" strike="noStrike">
                <a:latin typeface="Arial"/>
              </a:rPr>
              <a:t>	</a:t>
            </a:r>
            <a:r>
              <a:rPr b="0" lang="en-US" sz="1800" spc="-1" strike="noStrike">
                <a:solidFill>
                  <a:srgbClr val="faa61a"/>
                </a:solidFill>
                <a:latin typeface="Arial"/>
              </a:rPr>
              <a:t>5</a:t>
            </a:r>
            <a:r>
              <a:rPr b="0" lang="en-US" sz="1800" spc="-1" strike="noStrike">
                <a:latin typeface="Arial"/>
              </a:rPr>
              <a:t>	</a:t>
            </a:r>
            <a:r>
              <a:rPr b="0" lang="en-US" sz="1800" spc="-1" strike="noStrike">
                <a:latin typeface="Arial"/>
              </a:rPr>
              <a:t>*</a:t>
            </a:r>
            <a:r>
              <a:rPr b="0" lang="en-US" sz="1800" spc="-1" strike="noStrike">
                <a:latin typeface="Arial"/>
              </a:rPr>
              <a:t>	</a:t>
            </a:r>
            <a:r>
              <a:rPr b="0" lang="en-US" sz="1800" spc="-1" strike="noStrike">
                <a:latin typeface="Arial"/>
              </a:rPr>
              <a:t>256^0</a:t>
            </a:r>
            <a:endParaRPr b="0" lang="en-US" sz="1800" spc="-1" strike="noStrike">
              <a:latin typeface="Arial"/>
            </a:endParaRPr>
          </a:p>
          <a:p>
            <a:r>
              <a:rPr b="0" lang="en-US" sz="1800" spc="-1" strike="noStrike">
                <a:latin typeface="Arial"/>
              </a:rPr>
              <a:t>	</a:t>
            </a:r>
            <a:r>
              <a:rPr b="0" lang="en-US" sz="1800" spc="-1" strike="noStrike">
                <a:latin typeface="Arial"/>
              </a:rPr>
              <a:t>	</a:t>
            </a:r>
            <a:r>
              <a:rPr b="0" lang="en-US" sz="1800" spc="-1" strike="noStrike">
                <a:latin typeface="Arial"/>
              </a:rPr>
              <a:t>	</a:t>
            </a:r>
            <a:r>
              <a:rPr b="0" lang="en-US" sz="1800" spc="-1" strike="noStrike">
                <a:solidFill>
                  <a:srgbClr val="ef413d"/>
                </a:solidFill>
                <a:latin typeface="Arial"/>
              </a:rPr>
              <a:t>16</a:t>
            </a:r>
            <a:r>
              <a:rPr b="0" lang="en-US" sz="1800" spc="-1" strike="noStrike">
                <a:latin typeface="Arial"/>
              </a:rPr>
              <a:t>	</a:t>
            </a:r>
            <a:r>
              <a:rPr b="0" lang="en-US" sz="1800" spc="-1" strike="noStrike">
                <a:latin typeface="Arial"/>
              </a:rPr>
              <a:t>*</a:t>
            </a:r>
            <a:r>
              <a:rPr b="0" lang="en-US" sz="1800" spc="-1" strike="noStrike">
                <a:latin typeface="Arial"/>
              </a:rPr>
              <a:t>	</a:t>
            </a:r>
            <a:r>
              <a:rPr b="0" lang="en-US" sz="1800" spc="-1" strike="noStrike">
                <a:latin typeface="Arial"/>
              </a:rPr>
              <a:t>256^1</a:t>
            </a:r>
            <a:endParaRPr b="0" lang="en-US" sz="1800" spc="-1" strike="noStrike">
              <a:latin typeface="Arial"/>
            </a:endParaRPr>
          </a:p>
          <a:p>
            <a:r>
              <a:rPr b="0" lang="en-US" sz="1800" spc="-1" strike="noStrike">
                <a:latin typeface="Arial"/>
              </a:rPr>
              <a:t>	</a:t>
            </a:r>
            <a:r>
              <a:rPr b="0" lang="en-US" sz="1800" spc="-1" strike="noStrike">
                <a:latin typeface="Arial"/>
              </a:rPr>
              <a:t>	</a:t>
            </a:r>
            <a:r>
              <a:rPr b="0" lang="en-US" sz="1800" spc="-1" strike="noStrike">
                <a:latin typeface="Arial"/>
              </a:rPr>
              <a:t>	</a:t>
            </a:r>
            <a:r>
              <a:rPr b="0" lang="en-US" sz="1800" spc="-1" strike="noStrike">
                <a:solidFill>
                  <a:srgbClr val="a3238e"/>
                </a:solidFill>
                <a:latin typeface="Arial"/>
              </a:rPr>
              <a:t>0</a:t>
            </a:r>
            <a:r>
              <a:rPr b="0" lang="en-US" sz="1800" spc="-1" strike="noStrike">
                <a:latin typeface="Arial"/>
              </a:rPr>
              <a:t>	</a:t>
            </a:r>
            <a:r>
              <a:rPr b="0" lang="en-US" sz="1800" spc="-1" strike="noStrike">
                <a:latin typeface="Arial"/>
              </a:rPr>
              <a:t>*</a:t>
            </a:r>
            <a:r>
              <a:rPr b="0" lang="en-US" sz="1800" spc="-1" strike="noStrike">
                <a:latin typeface="Arial"/>
              </a:rPr>
              <a:t>	</a:t>
            </a:r>
            <a:r>
              <a:rPr b="0" lang="en-US" sz="1800" spc="-1" strike="noStrike">
                <a:latin typeface="Arial"/>
              </a:rPr>
              <a:t>256^2</a:t>
            </a:r>
            <a:endParaRPr b="0" lang="en-US" sz="1800" spc="-1" strike="noStrike">
              <a:latin typeface="Arial"/>
            </a:endParaRPr>
          </a:p>
          <a:p>
            <a:r>
              <a:rPr b="0" lang="en-US" sz="1800" spc="-1" strike="noStrike">
                <a:latin typeface="Arial"/>
              </a:rPr>
              <a:t>	</a:t>
            </a:r>
            <a:r>
              <a:rPr b="0" lang="en-US" sz="1800" spc="-1" strike="noStrike">
                <a:latin typeface="Arial"/>
              </a:rPr>
              <a:t>	</a:t>
            </a:r>
            <a:r>
              <a:rPr b="0" lang="en-US" sz="1800" spc="-1" strike="noStrike">
                <a:latin typeface="Arial"/>
              </a:rPr>
              <a:t>	</a:t>
            </a:r>
            <a:r>
              <a:rPr b="0" lang="en-US" sz="1800" spc="-1" strike="noStrike">
                <a:solidFill>
                  <a:srgbClr val="0066b3"/>
                </a:solidFill>
                <a:latin typeface="Arial"/>
              </a:rPr>
              <a:t>0</a:t>
            </a:r>
            <a:r>
              <a:rPr b="0" lang="en-US" sz="1800" spc="-1" strike="noStrike">
                <a:latin typeface="Arial"/>
              </a:rPr>
              <a:t>	</a:t>
            </a:r>
            <a:r>
              <a:rPr b="0" lang="en-US" sz="1800" spc="-1" strike="noStrike">
                <a:latin typeface="Arial"/>
              </a:rPr>
              <a:t>*</a:t>
            </a:r>
            <a:r>
              <a:rPr b="0" lang="en-US" sz="1800" spc="-1" strike="noStrike">
                <a:latin typeface="Arial"/>
              </a:rPr>
              <a:t>	</a:t>
            </a:r>
            <a:r>
              <a:rPr b="0" lang="en-US" sz="1800" spc="-1" strike="noStrike">
                <a:latin typeface="Arial"/>
              </a:rPr>
              <a:t>256^3</a:t>
            </a:r>
            <a:endParaRPr b="0" lang="en-US" sz="1800" spc="-1" strike="noStrike">
              <a:latin typeface="Arial"/>
            </a:endParaRPr>
          </a:p>
          <a:p>
            <a:endParaRPr b="0" lang="en-US" sz="1800" spc="-1" strike="noStrike">
              <a:latin typeface="Arial"/>
            </a:endParaRPr>
          </a:p>
          <a:p>
            <a:r>
              <a:rPr b="0" lang="en-US" sz="1800" spc="-1" strike="noStrike">
                <a:latin typeface="Arial"/>
              </a:rPr>
              <a:t>	</a:t>
            </a:r>
            <a:r>
              <a:rPr b="0" lang="en-US" sz="1800" spc="-1" strike="noStrike">
                <a:latin typeface="Arial"/>
              </a:rPr>
              <a:t>	</a:t>
            </a:r>
            <a:r>
              <a:rPr b="0" lang="en-US" sz="1800" spc="-1" strike="noStrike">
                <a:latin typeface="Arial"/>
              </a:rPr>
              <a:t>	</a:t>
            </a:r>
            <a:r>
              <a:rPr b="0" lang="en-US" sz="1800" spc="-1" strike="noStrike">
                <a:latin typeface="Arial"/>
              </a:rPr>
              <a:t>The “last event” occurred at</a:t>
            </a:r>
            <a:endParaRPr b="0" lang="en-US" sz="1800" spc="-1" strike="noStrike">
              <a:latin typeface="Arial"/>
            </a:endParaRPr>
          </a:p>
          <a:p>
            <a:r>
              <a:rPr b="0" lang="en-US" sz="1800" spc="-1" strike="noStrike">
                <a:latin typeface="Arial"/>
              </a:rPr>
              <a:t>	</a:t>
            </a:r>
            <a:r>
              <a:rPr b="0" lang="en-US" sz="1800" spc="-1" strike="noStrike">
                <a:latin typeface="Arial"/>
              </a:rPr>
              <a:t>	</a:t>
            </a:r>
            <a:r>
              <a:rPr b="0" lang="en-US" sz="1800" spc="-1" strike="noStrike">
                <a:latin typeface="Arial"/>
              </a:rPr>
              <a:t>	</a:t>
            </a:r>
            <a:endParaRPr b="0" lang="en-US" sz="1800" spc="-1" strike="noStrike">
              <a:latin typeface="Arial"/>
            </a:endParaRPr>
          </a:p>
          <a:p>
            <a:r>
              <a:rPr b="0" lang="en-US" sz="1800" spc="-1" strike="noStrike">
                <a:latin typeface="Arial"/>
              </a:rPr>
              <a:t>	</a:t>
            </a:r>
            <a:r>
              <a:rPr b="0" lang="en-US" sz="1800" spc="-1" strike="noStrike">
                <a:latin typeface="Arial"/>
              </a:rPr>
              <a:t>	</a:t>
            </a:r>
            <a:r>
              <a:rPr b="0" lang="en-US" sz="1800" spc="-1" strike="noStrike">
                <a:latin typeface="Arial"/>
              </a:rPr>
              <a:t>	</a:t>
            </a:r>
            <a:r>
              <a:rPr b="0" lang="en-US" sz="1800" spc="-1" strike="noStrike">
                <a:solidFill>
                  <a:srgbClr val="72bf44"/>
                </a:solidFill>
                <a:latin typeface="Arial"/>
              </a:rPr>
              <a:t>182</a:t>
            </a:r>
            <a:r>
              <a:rPr b="0" lang="en-US" sz="1800" spc="-1" strike="noStrike">
                <a:latin typeface="Arial"/>
              </a:rPr>
              <a:t>	</a:t>
            </a:r>
            <a:r>
              <a:rPr b="0" lang="en-US" sz="1800" spc="-1" strike="noStrike">
                <a:latin typeface="Arial"/>
              </a:rPr>
              <a:t>*</a:t>
            </a:r>
            <a:r>
              <a:rPr b="0" lang="en-US" sz="1800" spc="-1" strike="noStrike">
                <a:latin typeface="Arial"/>
              </a:rPr>
              <a:t>	</a:t>
            </a:r>
            <a:r>
              <a:rPr b="0" lang="en-US" sz="1800" spc="-1" strike="noStrike">
                <a:latin typeface="Arial"/>
              </a:rPr>
              <a:t>256^0</a:t>
            </a:r>
            <a:endParaRPr b="0" lang="en-US" sz="1800" spc="-1" strike="noStrike">
              <a:latin typeface="Arial"/>
            </a:endParaRPr>
          </a:p>
          <a:p>
            <a:r>
              <a:rPr b="0" lang="en-US" sz="1800" spc="-1" strike="noStrike">
                <a:latin typeface="Arial"/>
              </a:rPr>
              <a:t>	</a:t>
            </a:r>
            <a:r>
              <a:rPr b="0" lang="en-US" sz="1800" spc="-1" strike="noStrike">
                <a:latin typeface="Arial"/>
              </a:rPr>
              <a:t>	</a:t>
            </a:r>
            <a:r>
              <a:rPr b="0" lang="en-US" sz="1800" spc="-1" strike="noStrike">
                <a:latin typeface="Arial"/>
              </a:rPr>
              <a:t>	</a:t>
            </a:r>
            <a:r>
              <a:rPr b="0" lang="en-US" sz="1800" spc="-1" strike="noStrike">
                <a:solidFill>
                  <a:srgbClr val="00aaad"/>
                </a:solidFill>
                <a:latin typeface="Arial"/>
              </a:rPr>
              <a:t>82</a:t>
            </a:r>
            <a:r>
              <a:rPr b="0" lang="en-US" sz="1800" spc="-1" strike="noStrike">
                <a:latin typeface="Arial"/>
              </a:rPr>
              <a:t>	</a:t>
            </a:r>
            <a:r>
              <a:rPr b="0" lang="en-US" sz="1800" spc="-1" strike="noStrike">
                <a:latin typeface="Arial"/>
              </a:rPr>
              <a:t>*</a:t>
            </a:r>
            <a:r>
              <a:rPr b="0" lang="en-US" sz="1800" spc="-1" strike="noStrike">
                <a:latin typeface="Arial"/>
              </a:rPr>
              <a:t>	</a:t>
            </a:r>
            <a:r>
              <a:rPr b="0" lang="en-US" sz="1800" spc="-1" strike="noStrike">
                <a:latin typeface="Arial"/>
              </a:rPr>
              <a:t>256^1</a:t>
            </a:r>
            <a:endParaRPr b="0" lang="en-US" sz="1800" spc="-1" strike="noStrike">
              <a:latin typeface="Arial"/>
            </a:endParaRPr>
          </a:p>
          <a:p>
            <a:r>
              <a:rPr b="0" lang="en-US" sz="1800" spc="-1" strike="noStrike">
                <a:latin typeface="Arial"/>
              </a:rPr>
              <a:t>	</a:t>
            </a:r>
            <a:r>
              <a:rPr b="0" lang="en-US" sz="1800" spc="-1" strike="noStrike">
                <a:latin typeface="Arial"/>
              </a:rPr>
              <a:t>	</a:t>
            </a:r>
            <a:r>
              <a:rPr b="0" lang="en-US" sz="1800" spc="-1" strike="noStrike">
                <a:latin typeface="Arial"/>
              </a:rPr>
              <a:t>	</a:t>
            </a:r>
            <a:endParaRPr b="0" lang="en-US" sz="1800" spc="-1" strike="noStrike">
              <a:latin typeface="Arial"/>
            </a:endParaRPr>
          </a:p>
          <a:p>
            <a:endParaRPr b="0" lang="en-US" sz="1800" spc="-1" strike="noStrike">
              <a:latin typeface="Arial"/>
            </a:endParaRPr>
          </a:p>
          <a:p>
            <a:endParaRPr b="0" lang="en-US" sz="1800" spc="-1" strike="noStrike">
              <a:latin typeface="Arial"/>
            </a:endParaRPr>
          </a:p>
          <a:p>
            <a:endParaRPr b="0" lang="en-US" sz="1800" spc="-1" strike="noStrike">
              <a:latin typeface="Arial"/>
            </a:endParaRPr>
          </a:p>
          <a:p>
            <a:endParaRPr b="0" lang="en-US" sz="1800" spc="-1" strike="noStrike">
              <a:latin typeface="Arial"/>
            </a:endParaRPr>
          </a:p>
          <a:p>
            <a:endParaRPr b="0" lang="en-US" sz="1800" spc="-1" strike="noStrike">
              <a:latin typeface="Arial"/>
            </a:endParaRPr>
          </a:p>
          <a:p>
            <a:endParaRPr b="0" lang="en-US" sz="1800" spc="-1" strike="noStrike">
              <a:latin typeface="Arial"/>
            </a:endParaRPr>
          </a:p>
          <a:p>
            <a:endParaRPr b="0" lang="en-US" sz="1800" spc="-1" strike="noStrike">
              <a:latin typeface="Arial"/>
            </a:endParaRPr>
          </a:p>
          <a:p>
            <a:endParaRPr b="0" lang="en-US" sz="1800" spc="-1" strike="noStrike">
              <a:latin typeface="Arial"/>
            </a:endParaRPr>
          </a:p>
          <a:p>
            <a:endParaRPr b="0" lang="en-US" sz="1800" spc="-1" strike="noStrike">
              <a:latin typeface="Arial"/>
            </a:endParaRPr>
          </a:p>
          <a:p>
            <a:endParaRPr b="0" lang="en-US" sz="1800" spc="-1" strike="noStrike">
              <a:latin typeface="Arial"/>
            </a:endParaRPr>
          </a:p>
          <a:p>
            <a:endParaRPr b="0" lang="en-US" sz="1800" spc="-1" strike="noStrike">
              <a:latin typeface="Arial"/>
            </a:endParaRPr>
          </a:p>
        </p:txBody>
      </p:sp>
    </p:spTree>
  </p:cSld>
  <p:timing>
    <p:tnLst>
      <p:par>
        <p:cTn id="7" dur="indefinite" restart="never" nodeType="tmRoot">
          <p:childTnLst>
            <p:seq>
              <p:cTn id="8" dur="indefinite" nodeType="mainSeq"/>
              <p:prevCondLst>
                <p:cond delay="0" evt="onPrev">
                  <p:tgtEl>
                    <p:sldTgt/>
                  </p:tgtEl>
                </p:cond>
              </p:prevCondLst>
              <p:nextCondLst>
                <p:cond delay="0"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 name="TextShape 1"/>
          <p:cNvSpPr txBox="1"/>
          <p:nvPr/>
        </p:nvSpPr>
        <p:spPr>
          <a:xfrm>
            <a:off x="184320" y="312480"/>
            <a:ext cx="8771400" cy="8281080"/>
          </a:xfrm>
          <a:prstGeom prst="rect">
            <a:avLst/>
          </a:prstGeom>
          <a:noFill/>
          <a:ln>
            <a:noFill/>
          </a:ln>
        </p:spPr>
        <p:txBody>
          <a:bodyPr lIns="90000" rIns="90000" tIns="45000" bIns="45000"/>
          <a:p>
            <a:r>
              <a:rPr b="0" lang="en-US" sz="1800" spc="-1" strike="noStrike">
                <a:latin typeface="Arial"/>
              </a:rPr>
              <a:t>Details:</a:t>
            </a:r>
            <a:r>
              <a:rPr b="0" lang="en-US" sz="1800" spc="-1" strike="noStrike">
                <a:latin typeface="Arial"/>
              </a:rPr>
              <a:t>	</a:t>
            </a:r>
            <a:r>
              <a:rPr b="0" lang="en-US" sz="1800" spc="-1" strike="noStrike">
                <a:latin typeface="Arial"/>
              </a:rPr>
              <a:t>	</a:t>
            </a:r>
            <a:r>
              <a:rPr b="0" lang="en-US" sz="1800" spc="-1" strike="noStrike">
                <a:latin typeface="Arial"/>
              </a:rPr>
              <a:t>Capturing this stream of bytes filled the programming space of an Uno </a:t>
            </a:r>
            <a:endParaRPr b="0" lang="en-US" sz="1800" spc="-1" strike="noStrike">
              <a:latin typeface="Arial"/>
            </a:endParaRPr>
          </a:p>
          <a:p>
            <a:r>
              <a:rPr b="0" lang="en-US" sz="1800" spc="-1" strike="noStrike">
                <a:latin typeface="Arial"/>
              </a:rPr>
              <a:t>	</a:t>
            </a:r>
            <a:r>
              <a:rPr b="0" lang="en-US" sz="1800" spc="-1" strike="noStrike">
                <a:latin typeface="Arial"/>
              </a:rPr>
              <a:t>	</a:t>
            </a:r>
            <a:r>
              <a:rPr b="0" lang="en-US" sz="1800" spc="-1" strike="noStrike">
                <a:latin typeface="Arial"/>
              </a:rPr>
              <a:t>	</a:t>
            </a:r>
            <a:r>
              <a:rPr b="0" lang="en-US" sz="1800" spc="-1" strike="noStrike">
                <a:latin typeface="Arial"/>
              </a:rPr>
              <a:t>WiFi Rev2 Arduino</a:t>
            </a:r>
            <a:endParaRPr b="0" lang="en-US" sz="1800" spc="-1" strike="noStrike">
              <a:latin typeface="Arial"/>
            </a:endParaRPr>
          </a:p>
          <a:p>
            <a:endParaRPr b="0" lang="en-US" sz="1800" spc="-1" strike="noStrike">
              <a:latin typeface="Arial"/>
            </a:endParaRPr>
          </a:p>
          <a:p>
            <a:endParaRPr b="0" lang="en-US" sz="1800" spc="-1" strike="noStrike">
              <a:latin typeface="Arial"/>
            </a:endParaRPr>
          </a:p>
          <a:p>
            <a:endParaRPr b="0" lang="en-US" sz="1800" spc="-1" strike="noStrike">
              <a:latin typeface="Arial"/>
            </a:endParaRPr>
          </a:p>
          <a:p>
            <a:endParaRPr b="0" lang="en-US" sz="1800" spc="-1" strike="noStrike">
              <a:latin typeface="Arial"/>
            </a:endParaRPr>
          </a:p>
          <a:p>
            <a:endParaRPr b="0" lang="en-US" sz="1800" spc="-1" strike="noStrike">
              <a:latin typeface="Arial"/>
            </a:endParaRPr>
          </a:p>
          <a:p>
            <a:endParaRPr b="0" lang="en-US" sz="1800" spc="-1" strike="noStrike">
              <a:latin typeface="Arial"/>
            </a:endParaRPr>
          </a:p>
          <a:p>
            <a:endParaRPr b="0" lang="en-US" sz="1800" spc="-1" strike="noStrike">
              <a:latin typeface="Arial"/>
            </a:endParaRPr>
          </a:p>
          <a:p>
            <a:endParaRPr b="0" lang="en-US" sz="1800" spc="-1" strike="noStrike">
              <a:latin typeface="Arial"/>
            </a:endParaRPr>
          </a:p>
          <a:p>
            <a:endParaRPr b="0" lang="en-US" sz="1800" spc="-1" strike="noStrike">
              <a:latin typeface="Arial"/>
            </a:endParaRPr>
          </a:p>
          <a:p>
            <a:endParaRPr b="0" lang="en-US" sz="1800" spc="-1" strike="noStrike">
              <a:latin typeface="Arial"/>
            </a:endParaRPr>
          </a:p>
          <a:p>
            <a:endParaRPr b="0" lang="en-US" sz="1800" spc="-1" strike="noStrike">
              <a:latin typeface="Arial"/>
            </a:endParaRPr>
          </a:p>
          <a:p>
            <a:endParaRPr b="0" lang="en-US" sz="1800" spc="-1" strike="noStrike">
              <a:latin typeface="Arial"/>
            </a:endParaRPr>
          </a:p>
          <a:p>
            <a:endParaRPr b="0" lang="en-US" sz="1800" spc="-1" strike="noStrike">
              <a:latin typeface="Arial"/>
            </a:endParaRPr>
          </a:p>
          <a:p>
            <a:endParaRPr b="0" lang="en-US" sz="1800" spc="-1" strike="noStrike">
              <a:latin typeface="Arial"/>
            </a:endParaRPr>
          </a:p>
          <a:p>
            <a:endParaRPr b="0" lang="en-US" sz="1800" spc="-1" strike="noStrike">
              <a:latin typeface="Arial"/>
            </a:endParaRPr>
          </a:p>
          <a:p>
            <a:r>
              <a:rPr b="0" lang="en-US" sz="1800" spc="-1" strike="noStrike">
                <a:latin typeface="Arial"/>
              </a:rPr>
              <a:t>	</a:t>
            </a:r>
            <a:r>
              <a:rPr b="0" lang="en-US" sz="1800" spc="-1" strike="noStrike">
                <a:latin typeface="Arial"/>
              </a:rPr>
              <a:t>	</a:t>
            </a:r>
            <a:r>
              <a:rPr b="0" lang="en-US" sz="1800" spc="-1" strike="noStrike">
                <a:latin typeface="Arial"/>
              </a:rPr>
              <a:t>	</a:t>
            </a:r>
            <a:r>
              <a:rPr b="0" lang="en-US" sz="1800" spc="-1" strike="noStrike">
                <a:latin typeface="Arial"/>
              </a:rPr>
              <a:t>A second Arduino is required.</a:t>
            </a:r>
            <a:endParaRPr b="0" lang="en-US" sz="1800" spc="-1" strike="noStrike">
              <a:latin typeface="Arial"/>
            </a:endParaRPr>
          </a:p>
          <a:p>
            <a:r>
              <a:rPr b="0" lang="en-US" sz="1800" spc="-1" strike="noStrike">
                <a:latin typeface="Arial"/>
              </a:rPr>
              <a:t>	</a:t>
            </a:r>
            <a:r>
              <a:rPr b="0" lang="en-US" sz="1800" spc="-1" strike="noStrike">
                <a:latin typeface="Arial"/>
              </a:rPr>
              <a:t>	</a:t>
            </a:r>
            <a:r>
              <a:rPr b="0" lang="en-US" sz="1800" spc="-1" strike="noStrike">
                <a:latin typeface="Arial"/>
              </a:rPr>
              <a:t>	</a:t>
            </a:r>
            <a:r>
              <a:rPr b="0" lang="en-US" sz="1800" spc="-1" strike="noStrike">
                <a:latin typeface="Arial"/>
              </a:rPr>
              <a:t>The BLE signal from the speed sensor must be read by sensor no </a:t>
            </a:r>
            <a:endParaRPr b="0" lang="en-US" sz="1800" spc="-1" strike="noStrike">
              <a:latin typeface="Arial"/>
            </a:endParaRPr>
          </a:p>
          <a:p>
            <a:r>
              <a:rPr b="0" lang="en-US" sz="1800" spc="-1" strike="noStrike">
                <a:latin typeface="Arial"/>
              </a:rPr>
              <a:t>	</a:t>
            </a:r>
            <a:r>
              <a:rPr b="0" lang="en-US" sz="1800" spc="-1" strike="noStrike">
                <a:latin typeface="Arial"/>
              </a:rPr>
              <a:t>	</a:t>
            </a:r>
            <a:r>
              <a:rPr b="0" lang="en-US" sz="1800" spc="-1" strike="noStrike">
                <a:latin typeface="Arial"/>
              </a:rPr>
              <a:t>	</a:t>
            </a:r>
            <a:r>
              <a:rPr b="0" lang="en-US" sz="1800" spc="-1" strike="noStrike">
                <a:latin typeface="Arial"/>
              </a:rPr>
              <a:t>more than arms length away.</a:t>
            </a:r>
            <a:endParaRPr b="0" lang="en-US" sz="1800" spc="-1" strike="noStrike">
              <a:latin typeface="Arial"/>
            </a:endParaRPr>
          </a:p>
          <a:p>
            <a:r>
              <a:rPr b="0" lang="en-US" sz="1800" spc="-1" strike="noStrike">
                <a:latin typeface="Arial"/>
              </a:rPr>
              <a:t>	</a:t>
            </a:r>
            <a:r>
              <a:rPr b="0" lang="en-US" sz="1800" spc="-1" strike="noStrike">
                <a:latin typeface="Arial"/>
              </a:rPr>
              <a:t>	</a:t>
            </a:r>
            <a:r>
              <a:rPr b="0" lang="en-US" sz="1800" spc="-1" strike="noStrike">
                <a:latin typeface="Arial"/>
              </a:rPr>
              <a:t>	</a:t>
            </a:r>
            <a:endParaRPr b="0" lang="en-US" sz="1800" spc="-1" strike="noStrike">
              <a:latin typeface="Arial"/>
            </a:endParaRPr>
          </a:p>
          <a:p>
            <a:endParaRPr b="0" lang="en-US" sz="1800" spc="-1" strike="noStrike">
              <a:latin typeface="Arial"/>
            </a:endParaRPr>
          </a:p>
          <a:p>
            <a:endParaRPr b="0" lang="en-US" sz="1800" spc="-1" strike="noStrike">
              <a:latin typeface="Arial"/>
            </a:endParaRPr>
          </a:p>
          <a:p>
            <a:endParaRPr b="0" lang="en-US" sz="1800" spc="-1" strike="noStrike">
              <a:latin typeface="Arial"/>
            </a:endParaRPr>
          </a:p>
          <a:p>
            <a:endParaRPr b="0" lang="en-US" sz="1800" spc="-1" strike="noStrike">
              <a:latin typeface="Arial"/>
            </a:endParaRPr>
          </a:p>
          <a:p>
            <a:endParaRPr b="0" lang="en-US" sz="1800" spc="-1" strike="noStrike">
              <a:latin typeface="Arial"/>
            </a:endParaRPr>
          </a:p>
          <a:p>
            <a:endParaRPr b="0" lang="en-US" sz="1800" spc="-1" strike="noStrike">
              <a:latin typeface="Arial"/>
            </a:endParaRPr>
          </a:p>
          <a:p>
            <a:endParaRPr b="0" lang="en-US" sz="1800" spc="-1" strike="noStrike">
              <a:latin typeface="Arial"/>
            </a:endParaRPr>
          </a:p>
          <a:p>
            <a:endParaRPr b="0" lang="en-US" sz="1800" spc="-1" strike="noStrike">
              <a:latin typeface="Arial"/>
            </a:endParaRPr>
          </a:p>
          <a:p>
            <a:endParaRPr b="0" lang="en-US" sz="1800" spc="-1" strike="noStrike">
              <a:latin typeface="Arial"/>
            </a:endParaRPr>
          </a:p>
          <a:p>
            <a:endParaRPr b="0" lang="en-US" sz="1800" spc="-1" strike="noStrike">
              <a:latin typeface="Arial"/>
            </a:endParaRPr>
          </a:p>
          <a:p>
            <a:endParaRPr b="0" lang="en-US" sz="1800" spc="-1" strike="noStrike">
              <a:latin typeface="Arial"/>
            </a:endParaRPr>
          </a:p>
        </p:txBody>
      </p:sp>
      <p:pic>
        <p:nvPicPr>
          <p:cNvPr id="57" name="" descr=""/>
          <p:cNvPicPr/>
          <p:nvPr/>
        </p:nvPicPr>
        <p:blipFill>
          <a:blip r:embed="rId1">
            <a:alphaModFix amt="50000"/>
          </a:blip>
          <a:srcRect l="0" t="72756" r="0" b="0"/>
          <a:stretch/>
        </p:blipFill>
        <p:spPr>
          <a:xfrm>
            <a:off x="365760" y="1422360"/>
            <a:ext cx="9278640" cy="2875320"/>
          </a:xfrm>
          <a:prstGeom prst="rect">
            <a:avLst/>
          </a:prstGeom>
          <a:ln>
            <a:noFill/>
          </a:ln>
        </p:spPr>
      </p:pic>
      <p:pic>
        <p:nvPicPr>
          <p:cNvPr id="58" name="" descr=""/>
          <p:cNvPicPr/>
          <p:nvPr/>
        </p:nvPicPr>
        <p:blipFill>
          <a:blip r:embed="rId2">
            <a:alphaModFix amt="50000"/>
          </a:blip>
          <a:srcRect l="0" t="0" r="0" b="92025"/>
          <a:stretch/>
        </p:blipFill>
        <p:spPr>
          <a:xfrm>
            <a:off x="320760" y="1182960"/>
            <a:ext cx="9278640" cy="840600"/>
          </a:xfrm>
          <a:prstGeom prst="rect">
            <a:avLst/>
          </a:prstGeom>
          <a:ln>
            <a:noFill/>
          </a:ln>
        </p:spPr>
      </p:pic>
      <p:sp>
        <p:nvSpPr>
          <p:cNvPr id="59" name="CustomShape 2"/>
          <p:cNvSpPr/>
          <p:nvPr/>
        </p:nvSpPr>
        <p:spPr>
          <a:xfrm>
            <a:off x="2286000" y="3291840"/>
            <a:ext cx="640080" cy="274320"/>
          </a:xfrm>
          <a:prstGeom prst="rect">
            <a:avLst/>
          </a:prstGeom>
          <a:solidFill>
            <a:srgbClr val="fff450">
              <a:alpha val="50000"/>
            </a:srgbClr>
          </a:solidFill>
          <a:ln>
            <a:solidFill>
              <a:srgbClr val="fff200"/>
            </a:solidFill>
            <a:custDash/>
          </a:ln>
        </p:spPr>
        <p:style>
          <a:lnRef idx="0"/>
          <a:fillRef idx="0"/>
          <a:effectRef idx="0"/>
          <a:fontRef idx="minor"/>
        </p:style>
      </p:sp>
      <p:sp>
        <p:nvSpPr>
          <p:cNvPr id="60" name="CustomShape 3"/>
          <p:cNvSpPr/>
          <p:nvPr/>
        </p:nvSpPr>
        <p:spPr>
          <a:xfrm>
            <a:off x="5394960" y="1097280"/>
            <a:ext cx="731520" cy="457200"/>
          </a:xfrm>
          <a:prstGeom prst="rect">
            <a:avLst/>
          </a:prstGeom>
          <a:solidFill>
            <a:srgbClr val="fff450">
              <a:alpha val="50000"/>
            </a:srgbClr>
          </a:solidFill>
          <a:ln>
            <a:solidFill>
              <a:srgbClr val="fff200"/>
            </a:solidFill>
            <a:custDash/>
          </a:ln>
        </p:spPr>
        <p:style>
          <a:lnRef idx="0"/>
          <a:fillRef idx="0"/>
          <a:effectRef idx="0"/>
          <a:fontRef idx="minor"/>
        </p:style>
      </p:sp>
    </p:spTree>
  </p:cSld>
  <p:timing>
    <p:tnLst>
      <p:par>
        <p:cTn id="9" dur="indefinite" restart="never" nodeType="tmRoot">
          <p:childTnLst>
            <p:seq>
              <p:cTn id="10" dur="indefinite" nodeType="mainSeq"/>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 name="TextShape 1"/>
          <p:cNvSpPr txBox="1"/>
          <p:nvPr/>
        </p:nvSpPr>
        <p:spPr>
          <a:xfrm>
            <a:off x="722160" y="457200"/>
            <a:ext cx="7141680" cy="1882080"/>
          </a:xfrm>
          <a:prstGeom prst="rect">
            <a:avLst/>
          </a:prstGeom>
          <a:noFill/>
          <a:ln>
            <a:noFill/>
          </a:ln>
        </p:spPr>
        <p:txBody>
          <a:bodyPr lIns="90000" rIns="90000" tIns="45000" bIns="45000"/>
          <a:p>
            <a:r>
              <a:rPr b="0" lang="en-US" sz="1800" spc="-1" strike="noStrike">
                <a:latin typeface="Arial"/>
              </a:rPr>
              <a:t>What is an Arduino?</a:t>
            </a:r>
            <a:endParaRPr b="0" lang="en-US" sz="1800" spc="-1" strike="noStrike">
              <a:latin typeface="Arial"/>
            </a:endParaRPr>
          </a:p>
          <a:p>
            <a:endParaRPr b="0" lang="en-US" sz="1800" spc="-1" strike="noStrike">
              <a:latin typeface="Arial"/>
            </a:endParaRPr>
          </a:p>
          <a:p>
            <a:r>
              <a:rPr b="0" lang="en-US" sz="1800" spc="-1" strike="noStrike">
                <a:latin typeface="Arial"/>
              </a:rPr>
              <a:t>From “</a:t>
            </a:r>
            <a:r>
              <a:rPr b="0" lang="en-US" sz="1800" spc="-1" strike="noStrike">
                <a:latin typeface="Arial"/>
                <a:hlinkClick r:id="rId1"/>
              </a:rPr>
              <a:t>opensource.com</a:t>
            </a:r>
            <a:r>
              <a:rPr b="0" lang="en-US" sz="1800" spc="-1" strike="noStrike">
                <a:latin typeface="Arial"/>
              </a:rPr>
              <a:t>”:</a:t>
            </a:r>
            <a:endParaRPr b="0" lang="en-US" sz="1800" spc="-1" strike="noStrike">
              <a:latin typeface="Arial"/>
            </a:endParaRPr>
          </a:p>
          <a:p>
            <a:endParaRPr b="0" lang="en-US" sz="1800" spc="-1" strike="noStrike">
              <a:latin typeface="Arial"/>
            </a:endParaRPr>
          </a:p>
          <a:p>
            <a:r>
              <a:rPr b="0" lang="en-US" sz="1800" spc="-1" strike="noStrike">
                <a:latin typeface="Arial"/>
              </a:rPr>
              <a:t>In a nutshell, an Arduino is an open hardware development board that can be used by tinkerers, hobbyists, and makers to design and build devices that interact with the real world.</a:t>
            </a:r>
            <a:endParaRPr b="0" lang="en-US" sz="1800" spc="-1" strike="noStrike">
              <a:latin typeface="Arial"/>
            </a:endParaRPr>
          </a:p>
        </p:txBody>
      </p:sp>
    </p:spTree>
  </p:cSld>
  <p:timing>
    <p:tnLst>
      <p:par>
        <p:cTn id="11" dur="indefinite" restart="never" nodeType="tmRoot">
          <p:childTnLst>
            <p:seq>
              <p:cTn id="12" dur="indefinite" nodeType="mainSeq"/>
              <p:prevCondLst>
                <p:cond delay="0" evt="onPrev">
                  <p:tgtEl>
                    <p:sldTgt/>
                  </p:tgtEl>
                </p:cond>
              </p:prevCondLst>
              <p:nextCondLst>
                <p:cond delay="0"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2" name="TextShape 1"/>
          <p:cNvSpPr txBox="1"/>
          <p:nvPr/>
        </p:nvSpPr>
        <p:spPr>
          <a:xfrm>
            <a:off x="184680" y="312840"/>
            <a:ext cx="8771400" cy="858240"/>
          </a:xfrm>
          <a:prstGeom prst="rect">
            <a:avLst/>
          </a:prstGeom>
          <a:noFill/>
          <a:ln>
            <a:noFill/>
          </a:ln>
        </p:spPr>
        <p:txBody>
          <a:bodyPr lIns="90000" rIns="90000" tIns="45000" bIns="45000"/>
          <a:p>
            <a:r>
              <a:rPr b="0" lang="en-US" sz="1800" spc="-1" strike="noStrike">
                <a:latin typeface="Arial"/>
              </a:rPr>
              <a:t>Details:</a:t>
            </a:r>
            <a:r>
              <a:rPr b="0" lang="en-US" sz="1800" spc="-1" strike="noStrike">
                <a:latin typeface="Arial"/>
              </a:rPr>
              <a:t>	</a:t>
            </a:r>
            <a:r>
              <a:rPr b="0" lang="en-US" sz="1800" spc="-1" strike="noStrike">
                <a:latin typeface="Arial"/>
              </a:rPr>
              <a:t>	</a:t>
            </a:r>
            <a:r>
              <a:rPr b="0" lang="en-US" sz="1800" spc="-1" strike="noStrike">
                <a:latin typeface="Arial"/>
              </a:rPr>
              <a:t>These 8 bytes of information are transmitted via the wire interface </a:t>
            </a:r>
            <a:endParaRPr b="0" lang="en-US" sz="1800" spc="-1" strike="noStrike">
              <a:latin typeface="Arial"/>
            </a:endParaRPr>
          </a:p>
          <a:p>
            <a:r>
              <a:rPr b="0" lang="en-US" sz="1800" spc="-1" strike="noStrike">
                <a:latin typeface="Arial"/>
              </a:rPr>
              <a:t>	</a:t>
            </a:r>
            <a:r>
              <a:rPr b="0" lang="en-US" sz="1800" spc="-1" strike="noStrike">
                <a:latin typeface="Arial"/>
              </a:rPr>
              <a:t>	</a:t>
            </a:r>
            <a:r>
              <a:rPr b="0" lang="en-US" sz="1800" spc="-1" strike="noStrike">
                <a:latin typeface="Arial"/>
              </a:rPr>
              <a:t>	</a:t>
            </a:r>
            <a:r>
              <a:rPr b="0" lang="en-US" sz="1800" spc="-1" strike="noStrike">
                <a:latin typeface="Arial"/>
              </a:rPr>
              <a:t>(using the ground, SCL [serial clock], and SDA [serial data] pins) to an </a:t>
            </a:r>
            <a:endParaRPr b="0" lang="en-US" sz="1800" spc="-1" strike="noStrike">
              <a:latin typeface="Arial"/>
            </a:endParaRPr>
          </a:p>
          <a:p>
            <a:r>
              <a:rPr b="0" lang="en-US" sz="1800" spc="-1" strike="noStrike">
                <a:latin typeface="Arial"/>
              </a:rPr>
              <a:t>	</a:t>
            </a:r>
            <a:r>
              <a:rPr b="0" lang="en-US" sz="1800" spc="-1" strike="noStrike">
                <a:latin typeface="Arial"/>
              </a:rPr>
              <a:t>	</a:t>
            </a:r>
            <a:r>
              <a:rPr b="0" lang="en-US" sz="1800" spc="-1" strike="noStrike">
                <a:latin typeface="Arial"/>
              </a:rPr>
              <a:t>	</a:t>
            </a:r>
            <a:r>
              <a:rPr b="0" lang="en-US" sz="1800" spc="-1" strike="noStrike">
                <a:latin typeface="Arial"/>
              </a:rPr>
              <a:t>Arduino Leonardo that can act as joystick.</a:t>
            </a:r>
            <a:endParaRPr b="0" lang="en-US" sz="1800" spc="-1" strike="noStrike">
              <a:latin typeface="Arial"/>
            </a:endParaRPr>
          </a:p>
        </p:txBody>
      </p:sp>
      <p:pic>
        <p:nvPicPr>
          <p:cNvPr id="63" name="" descr=""/>
          <p:cNvPicPr/>
          <p:nvPr/>
        </p:nvPicPr>
        <p:blipFill>
          <a:blip r:embed="rId1">
            <a:alphaModFix amt="50000"/>
          </a:blip>
          <a:srcRect l="0" t="39806" r="31717" b="56310"/>
          <a:stretch/>
        </p:blipFill>
        <p:spPr>
          <a:xfrm>
            <a:off x="1554480" y="1463040"/>
            <a:ext cx="7165800" cy="365760"/>
          </a:xfrm>
          <a:prstGeom prst="rect">
            <a:avLst/>
          </a:prstGeom>
          <a:ln>
            <a:noFill/>
          </a:ln>
        </p:spPr>
      </p:pic>
      <p:pic>
        <p:nvPicPr>
          <p:cNvPr id="64" name="" descr=""/>
          <p:cNvPicPr/>
          <p:nvPr/>
        </p:nvPicPr>
        <p:blipFill>
          <a:blip r:embed="rId2">
            <a:alphaModFix amt="50000"/>
          </a:blip>
          <a:srcRect l="0" t="3124" r="7" b="8177"/>
          <a:stretch/>
        </p:blipFill>
        <p:spPr>
          <a:xfrm rot="16200000">
            <a:off x="2634840" y="1604880"/>
            <a:ext cx="3451320" cy="4082040"/>
          </a:xfrm>
          <a:prstGeom prst="rect">
            <a:avLst/>
          </a:prstGeom>
          <a:ln>
            <a:noFill/>
          </a:ln>
        </p:spPr>
      </p:pic>
    </p:spTree>
  </p:cSld>
  <p:timing>
    <p:tnLst>
      <p:par>
        <p:cTn id="13" dur="indefinite" restart="never" nodeType="tmRoot">
          <p:childTnLst>
            <p:seq>
              <p:cTn id="14" dur="indefinite" nodeType="mainSeq"/>
              <p:prevCondLst>
                <p:cond delay="0" evt="onPrev">
                  <p:tgtEl>
                    <p:sldTgt/>
                  </p:tgtEl>
                </p:cond>
              </p:prevCondLst>
              <p:nextCondLst>
                <p:cond delay="0" evt="onNext">
                  <p:tgtEl>
                    <p:sldTgt/>
                  </p:tgtEl>
                </p:cond>
              </p:nextCondLst>
            </p:seq>
          </p:childTnLst>
        </p:cTn>
      </p:par>
    </p:tnLst>
  </p:timing>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mc:AlternateContent>
        <mc:Choice xmlns:a14="http://schemas.microsoft.com/office/drawing/2010/main" Requires="a14">
          <p:sp>
            <p:nvSpPr>
              <p:cNvPr id="65" name="Formula 1"/>
              <p:cNvSpPr txBox="1"/>
              <p:nvPr/>
            </p:nvSpPr>
            <p:spPr>
              <a:xfrm>
                <a:off x="914760" y="845280"/>
                <a:ext cx="6857640" cy="3925800"/>
              </a:xfrm>
              <a:prstGeom prst="rect">
                <a:avLst/>
              </a:prstGeom>
            </p:spPr>
            <p:txBody>
              <a:bodyPr/>
              <a:p>
                <a14:m>
                  <m:oMath xmlns:m="http://schemas.openxmlformats.org/officeDocument/2006/math">
                    <m:eqArr>
                      <m:e>
                        <m:r>
                          <m:t xml:space="preserve">joystickThrottleValue</m:t>
                        </m:r>
                        <m:r>
                          <m:t xml:space="preserve">=</m:t>
                        </m:r>
                        <m:f>
                          <m:num>
                            <m:r>
                              <m:t xml:space="preserve">currentSpeed</m:t>
                            </m:r>
                          </m:num>
                          <m:den>
                            <m:r>
                              <m:t xml:space="preserve">speedShouldBe</m:t>
                            </m:r>
                          </m:den>
                        </m:f>
                        <m:r>
                          <m:t xml:space="preserve">∗</m:t>
                        </m:r>
                        <m:d>
                          <m:dPr>
                            <m:begChr m:val="("/>
                            <m:endChr m:val=")"/>
                          </m:dPr>
                          <m:e>
                            <m:r>
                              <m:t xml:space="preserve">maxThrottle</m:t>
                            </m:r>
                            <m:r>
                              <m:t xml:space="preserve">−</m:t>
                            </m:r>
                            <m:r>
                              <m:t xml:space="preserve">minThrottle</m:t>
                            </m:r>
                          </m:e>
                        </m:d>
                        <m:r>
                          <m:t xml:space="preserve">+</m:t>
                        </m:r>
                        <m:r>
                          <m:t xml:space="preserve">minThrottle</m:t>
                        </m:r>
                      </m:e>
                      <m:e>
                        <m:r>
                          <m:t xml:space="preserve">speedShouldBe</m:t>
                        </m:r>
                        <m:r>
                          <m:t xml:space="preserve">=</m:t>
                        </m:r>
                        <m:r>
                          <m:t xml:space="preserve">−</m:t>
                        </m:r>
                        <m:r>
                          <m:t xml:space="preserve">exp</m:t>
                        </m:r>
                        <m:d>
                          <m:dPr>
                            <m:begChr m:val="("/>
                            <m:endChr m:val=")"/>
                          </m:dPr>
                          <m:e>
                            <m:f>
                              <m:num>
                                <m:r>
                                  <m:t xml:space="preserve">−</m:t>
                                </m:r>
                                <m:r>
                                  <m:t xml:space="preserve">distanceTravelled</m:t>
                                </m:r>
                              </m:num>
                              <m:den>
                                <m:r>
                                  <m:t xml:space="preserve">speedGradient</m:t>
                                </m:r>
                              </m:den>
                            </m:f>
                          </m:e>
                        </m:d>
                        <m:r>
                          <m:t xml:space="preserve">∗</m:t>
                        </m:r>
                        <m:r>
                          <m:t xml:space="preserve">speedDelta</m:t>
                        </m:r>
                        <m:r>
                          <m:t xml:space="preserve">+</m:t>
                        </m:r>
                        <m:r>
                          <m:t xml:space="preserve">maxSpeed</m:t>
                        </m:r>
                      </m:e>
                      <m:e>
                        <m:r>
                          <m:t xml:space="preserve">distaceTravelled</m:t>
                        </m:r>
                        <m:r>
                          <m:t xml:space="preserve">=</m:t>
                        </m:r>
                        <m:d>
                          <m:dPr>
                            <m:begChr m:val="("/>
                            <m:endChr m:val=")"/>
                          </m:dPr>
                          <m:e>
                            <m:r>
                              <m:t xml:space="preserve">WheelRevsTemp</m:t>
                            </m:r>
                            <m:r>
                              <m:t xml:space="preserve">∗</m:t>
                            </m:r>
                            <m:r>
                              <m:t xml:space="preserve">wheelCirCM</m:t>
                            </m:r>
                          </m:e>
                        </m:d>
                        <m:r>
                          <m:t xml:space="preserve">∗</m:t>
                        </m:r>
                        <m:d>
                          <m:dPr>
                            <m:begChr m:val="("/>
                            <m:endChr m:val=")"/>
                          </m:dPr>
                          <m:e>
                            <m:f>
                              <m:num>
                                <m:r>
                                  <m:t xml:space="preserve">kilometer</m:t>
                                </m:r>
                              </m:num>
                              <m:den>
                                <m:r>
                                  <m:t xml:space="preserve">mile</m:t>
                                </m:r>
                              </m:den>
                            </m:f>
                          </m:e>
                        </m:d>
                        <m:r>
                          <m:t xml:space="preserve">∗</m:t>
                        </m:r>
                        <m:d>
                          <m:dPr>
                            <m:begChr m:val="("/>
                            <m:endChr m:val=")"/>
                          </m:dPr>
                          <m:e>
                            <m:f>
                              <m:num>
                                <m:r>
                                  <m:t xml:space="preserve">mm</m:t>
                                </m:r>
                              </m:num>
                              <m:den>
                                <m:r>
                                  <m:t xml:space="preserve">m</m:t>
                                </m:r>
                              </m:den>
                            </m:f>
                          </m:e>
                        </m:d>
                        <m:d>
                          <m:dPr>
                            <m:begChr m:val="("/>
                            <m:endChr m:val=")"/>
                          </m:dPr>
                          <m:e>
                            <m:f>
                              <m:num>
                                <m:r>
                                  <m:t xml:space="preserve">m</m:t>
                                </m:r>
                              </m:num>
                              <m:den>
                                <m:r>
                                  <m:t xml:space="preserve">km</m:t>
                                </m:r>
                              </m:den>
                            </m:f>
                          </m:e>
                        </m:d>
                      </m:e>
                      <m:e>
                        <m:r>
                          <m:t xml:space="preserve">currentRotations</m:t>
                        </m:r>
                        <m:r>
                          <m:t xml:space="preserve">=</m:t>
                        </m:r>
                        <m:r>
                          <m:t xml:space="preserve">wheelRevsTemp</m:t>
                        </m:r>
                        <m:r>
                          <m:t xml:space="preserve">=</m:t>
                        </m:r>
                        <m:sSub>
                          <m:e>
                            <m:r>
                              <m:t xml:space="preserve">rawValue</m:t>
                            </m:r>
                          </m:e>
                          <m:sub>
                            <m:r>
                              <m:t xml:space="preserve">1</m:t>
                            </m:r>
                          </m:sub>
                        </m:sSub>
                        <m:r>
                          <m:t xml:space="preserve">+</m:t>
                        </m:r>
                        <m:sSub>
                          <m:e>
                            <m:r>
                              <m:t xml:space="preserve">rawValue</m:t>
                            </m:r>
                          </m:e>
                          <m:sub>
                            <m:r>
                              <m:t xml:space="preserve">2</m:t>
                            </m:r>
                          </m:sub>
                        </m:sSub>
                        <m:r>
                          <m:t xml:space="preserve">∗</m:t>
                        </m:r>
                        <m:sSup>
                          <m:e>
                            <m:r>
                              <m:t xml:space="preserve">256</m:t>
                            </m:r>
                          </m:e>
                          <m:sup>
                            <m:r>
                              <m:t xml:space="preserve">1</m:t>
                            </m:r>
                          </m:sup>
                        </m:sSup>
                        <m:r>
                          <m:t xml:space="preserve">+</m:t>
                        </m:r>
                        <m:sSub>
                          <m:e>
                            <m:r>
                              <m:t xml:space="preserve">rawValue</m:t>
                            </m:r>
                          </m:e>
                          <m:sub>
                            <m:r>
                              <m:t xml:space="preserve">3</m:t>
                            </m:r>
                          </m:sub>
                        </m:sSub>
                        <m:r>
                          <m:t xml:space="preserve">∗</m:t>
                        </m:r>
                        <m:sSup>
                          <m:e>
                            <m:r>
                              <m:t xml:space="preserve">256</m:t>
                            </m:r>
                          </m:e>
                          <m:sup>
                            <m:r>
                              <m:t xml:space="preserve">2</m:t>
                            </m:r>
                          </m:sup>
                        </m:sSup>
                        <m:r>
                          <m:t xml:space="preserve">+</m:t>
                        </m:r>
                        <m:sSub>
                          <m:e>
                            <m:r>
                              <m:t xml:space="preserve">rawValue</m:t>
                            </m:r>
                          </m:e>
                          <m:sub>
                            <m:r>
                              <m:t xml:space="preserve">4</m:t>
                            </m:r>
                          </m:sub>
                        </m:sSub>
                        <m:r>
                          <m:t xml:space="preserve">∗</m:t>
                        </m:r>
                        <m:sSup>
                          <m:e>
                            <m:r>
                              <m:t xml:space="preserve">256</m:t>
                            </m:r>
                          </m:e>
                          <m:sup>
                            <m:r>
                              <m:t xml:space="preserve">3</m:t>
                            </m:r>
                          </m:sup>
                        </m:sSup>
                      </m:e>
                      <m:e>
                        <m:r>
                          <m:t xml:space="preserve">wheelCirCM</m:t>
                        </m:r>
                        <m:r>
                          <m:t xml:space="preserve">=</m:t>
                        </m:r>
                        <m:r>
                          <m:t xml:space="preserve">2096</m:t>
                        </m:r>
                        <m:r>
                          <m:t xml:space="preserve">mm</m:t>
                        </m:r>
                      </m:e>
                      <m:e>
                        <m:r>
                          <m:t xml:space="preserve">speedDelta</m:t>
                        </m:r>
                        <m:r>
                          <m:t xml:space="preserve">=</m:t>
                        </m:r>
                        <m:r>
                          <m:t xml:space="preserve">13.8</m:t>
                        </m:r>
                        <m:f>
                          <m:num>
                            <m:r>
                              <m:t xml:space="preserve">miles</m:t>
                            </m:r>
                          </m:num>
                          <m:den>
                            <m:r>
                              <m:t xml:space="preserve">hour</m:t>
                            </m:r>
                          </m:den>
                        </m:f>
                      </m:e>
                      <m:e>
                        <m:r>
                          <m:t xml:space="preserve">maxSpeed</m:t>
                        </m:r>
                        <m:r>
                          <m:t xml:space="preserve">=</m:t>
                        </m:r>
                        <m:r>
                          <m:t xml:space="preserve">25.5</m:t>
                        </m:r>
                        <m:f>
                          <m:num>
                            <m:r>
                              <m:t xml:space="preserve">miles</m:t>
                            </m:r>
                          </m:num>
                          <m:den>
                            <m:r>
                              <m:t xml:space="preserve">hour</m:t>
                            </m:r>
                          </m:den>
                        </m:f>
                      </m:e>
                      <m:e>
                        <m:r>
                          <m:t xml:space="preserve">speedGradient</m:t>
                        </m:r>
                        <m:r>
                          <m:t xml:space="preserve">=</m:t>
                        </m:r>
                        <m:r>
                          <m:t xml:space="preserve">8.61</m:t>
                        </m:r>
                        <m:r>
                          <m:t xml:space="preserve">miles</m:t>
                        </m:r>
                      </m:e>
                      <m:e>
                        <m:r>
                          <m:t xml:space="preserve">maxThrottle</m:t>
                        </m:r>
                        <m:r>
                          <m:t xml:space="preserve">=</m:t>
                        </m:r>
                        <m:r>
                          <m:t xml:space="preserve">32767</m:t>
                        </m:r>
                        <m:r>
                          <m:t xml:space="preserve">bits</m:t>
                        </m:r>
                      </m:e>
                      <m:e>
                        <m:r>
                          <m:t xml:space="preserve">minThrottle</m:t>
                        </m:r>
                        <m:r>
                          <m:t xml:space="preserve">=</m:t>
                        </m:r>
                        <m:r>
                          <m:t xml:space="preserve">−</m:t>
                        </m:r>
                        <m:r>
                          <m:t xml:space="preserve">32767</m:t>
                        </m:r>
                        <m:r>
                          <m:t xml:space="preserve">bits</m:t>
                        </m:r>
                      </m:e>
                      <m:e>
                        <m:r>
                          <m:t xml:space="preserve">currentSpeed</m:t>
                        </m:r>
                        <m:r>
                          <m:t xml:space="preserve">=</m:t>
                        </m:r>
                        <m:f>
                          <m:num>
                            <m:r>
                              <m:t xml:space="preserve">approximateSpeed</m:t>
                            </m:r>
                            <m:r>
                              <m:t xml:space="preserve">∗</m:t>
                            </m:r>
                            <m:r>
                              <m:t xml:space="preserve">1024</m:t>
                            </m:r>
                          </m:num>
                          <m:den>
                            <m:r>
                              <m:t xml:space="preserve">deltaWheelEvent</m:t>
                            </m:r>
                          </m:den>
                        </m:f>
                      </m:e>
                      <m:e>
                        <m:r>
                          <m:t xml:space="preserve">approximateSpeed</m:t>
                        </m:r>
                        <m:r>
                          <m:t xml:space="preserve">=</m:t>
                        </m:r>
                        <m:d>
                          <m:dPr>
                            <m:begChr m:val="("/>
                            <m:endChr m:val=")"/>
                          </m:dPr>
                          <m:e>
                            <m:f>
                              <m:num>
                                <m:d>
                                  <m:dPr>
                                    <m:begChr m:val="("/>
                                    <m:endChr m:val=")"/>
                                  </m:dPr>
                                  <m:e>
                                    <m:r>
                                      <m:t xml:space="preserve">currentRotations</m:t>
                                    </m:r>
                                    <m:r>
                                      <m:t xml:space="preserve">−</m:t>
                                    </m:r>
                                    <m:r>
                                      <m:t xml:space="preserve">previousRptations</m:t>
                                    </m:r>
                                  </m:e>
                                </m:d>
                                <m:r>
                                  <m:t xml:space="preserve">∗</m:t>
                                </m:r>
                                <m:r>
                                  <m:t xml:space="preserve">wheelCirCM</m:t>
                                </m:r>
                              </m:num>
                              <m:den>
                                <m:d>
                                  <m:dPr>
                                    <m:begChr m:val="("/>
                                    <m:endChr m:val=")"/>
                                  </m:dPr>
                                  <m:e>
                                    <m:r>
                                      <m:t xml:space="preserve">1000</m:t>
                                    </m:r>
                                    <m:f>
                                      <m:num>
                                        <m:r>
                                          <m:t xml:space="preserve">mm</m:t>
                                        </m:r>
                                      </m:num>
                                      <m:den>
                                        <m:r>
                                          <m:t xml:space="preserve">m</m:t>
                                        </m:r>
                                      </m:den>
                                    </m:f>
                                    <m:r>
                                      <m:t xml:space="preserve">∗</m:t>
                                    </m:r>
                                    <m:r>
                                      <m:t xml:space="preserve">1000</m:t>
                                    </m:r>
                                    <m:f>
                                      <m:num>
                                        <m:r>
                                          <m:t xml:space="preserve">m</m:t>
                                        </m:r>
                                      </m:num>
                                      <m:den>
                                        <m:r>
                                          <m:t xml:space="preserve">km</m:t>
                                        </m:r>
                                      </m:den>
                                    </m:f>
                                  </m:e>
                                </m:d>
                              </m:den>
                            </m:f>
                          </m:e>
                        </m:d>
                        <m:r>
                          <m:t xml:space="preserve">∗</m:t>
                        </m:r>
                        <m:d>
                          <m:dPr>
                            <m:begChr m:val="("/>
                            <m:endChr m:val=")"/>
                          </m:dPr>
                          <m:e>
                            <m:f>
                              <m:num>
                                <m:r>
                                  <m:t xml:space="preserve">miles</m:t>
                                </m:r>
                              </m:num>
                              <m:den>
                                <m:r>
                                  <m:t xml:space="preserve">km</m:t>
                                </m:r>
                              </m:den>
                            </m:f>
                          </m:e>
                        </m:d>
                        <m:r>
                          <m:t xml:space="preserve">∗</m:t>
                        </m:r>
                        <m:d>
                          <m:dPr>
                            <m:begChr m:val="("/>
                            <m:endChr m:val=")"/>
                          </m:dPr>
                          <m:e>
                            <m:r>
                              <m:t xml:space="preserve">3600</m:t>
                            </m:r>
                            <m:f>
                              <m:num>
                                <m:r>
                                  <m:t xml:space="preserve">seconds</m:t>
                                </m:r>
                              </m:num>
                              <m:den>
                                <m:r>
                                  <m:t xml:space="preserve">hour</m:t>
                                </m:r>
                              </m:den>
                            </m:f>
                          </m:e>
                        </m:d>
                      </m:e>
                      <m:e>
                        <m:r>
                          <m:t xml:space="preserve">previousRotations</m:t>
                        </m:r>
                        <m:r>
                          <m:t xml:space="preserve">=</m:t>
                        </m:r>
                        <m:sSub>
                          <m:e>
                            <m:d>
                              <m:dPr>
                                <m:begChr m:val="("/>
                                <m:endChr m:val=")"/>
                              </m:dPr>
                              <m:e>
                                <m:sSub>
                                  <m:e>
                                    <m:r>
                                      <m:t xml:space="preserve">rawValue</m:t>
                                    </m:r>
                                  </m:e>
                                  <m:sub>
                                    <m:r>
                                      <m:t xml:space="preserve">minusOne</m:t>
                                    </m:r>
                                  </m:sub>
                                </m:sSub>
                              </m:e>
                            </m:d>
                          </m:e>
                          <m:sub>
                            <m:r>
                              <m:t xml:space="preserve">1</m:t>
                            </m:r>
                          </m:sub>
                        </m:sSub>
                        <m:r>
                          <m:t xml:space="preserve">+</m:t>
                        </m:r>
                        <m:sSub>
                          <m:e>
                            <m:d>
                              <m:dPr>
                                <m:begChr m:val="("/>
                                <m:endChr m:val=")"/>
                              </m:dPr>
                              <m:e>
                                <m:sSub>
                                  <m:e>
                                    <m:r>
                                      <m:t xml:space="preserve">rawValue</m:t>
                                    </m:r>
                                  </m:e>
                                  <m:sub>
                                    <m:r>
                                      <m:t xml:space="preserve">minusOne</m:t>
                                    </m:r>
                                  </m:sub>
                                </m:sSub>
                              </m:e>
                            </m:d>
                          </m:e>
                          <m:sub>
                            <m:r>
                              <m:t xml:space="preserve">1</m:t>
                            </m:r>
                          </m:sub>
                        </m:sSub>
                        <m:r>
                          <m:t xml:space="preserve">+</m:t>
                        </m:r>
                        <m:sSub>
                          <m:e>
                            <m:d>
                              <m:dPr>
                                <m:begChr m:val="("/>
                                <m:endChr m:val=")"/>
                              </m:dPr>
                              <m:e>
                                <m:sSub>
                                  <m:e>
                                    <m:r>
                                      <m:t xml:space="preserve">rawValue</m:t>
                                    </m:r>
                                  </m:e>
                                  <m:sub>
                                    <m:r>
                                      <m:t xml:space="preserve">minusOne</m:t>
                                    </m:r>
                                  </m:sub>
                                </m:sSub>
                              </m:e>
                            </m:d>
                          </m:e>
                          <m:sub>
                            <m:r>
                              <m:t xml:space="preserve">2</m:t>
                            </m:r>
                          </m:sub>
                        </m:sSub>
                        <m:r>
                          <m:t xml:space="preserve">∗</m:t>
                        </m:r>
                        <m:sSup>
                          <m:e>
                            <m:r>
                              <m:t xml:space="preserve">256</m:t>
                            </m:r>
                          </m:e>
                          <m:sup>
                            <m:r>
                              <m:t xml:space="preserve">1</m:t>
                            </m:r>
                          </m:sup>
                        </m:sSup>
                        <m:r>
                          <m:t xml:space="preserve">+</m:t>
                        </m:r>
                        <m:sSub>
                          <m:e>
                            <m:d>
                              <m:dPr>
                                <m:begChr m:val="("/>
                                <m:endChr m:val=")"/>
                              </m:dPr>
                              <m:e>
                                <m:sSub>
                                  <m:e>
                                    <m:r>
                                      <m:t xml:space="preserve">rawValue</m:t>
                                    </m:r>
                                  </m:e>
                                  <m:sub>
                                    <m:r>
                                      <m:t xml:space="preserve">minusOne</m:t>
                                    </m:r>
                                  </m:sub>
                                </m:sSub>
                              </m:e>
                            </m:d>
                          </m:e>
                          <m:sub>
                            <m:r>
                              <m:t xml:space="preserve">3</m:t>
                            </m:r>
                          </m:sub>
                        </m:sSub>
                        <m:r>
                          <m:t xml:space="preserve">∗</m:t>
                        </m:r>
                        <m:sSup>
                          <m:e>
                            <m:r>
                              <m:t xml:space="preserve">256</m:t>
                            </m:r>
                          </m:e>
                          <m:sup>
                            <m:r>
                              <m:t xml:space="preserve">2</m:t>
                            </m:r>
                          </m:sup>
                        </m:sSup>
                      </m:e>
                    </m:eqArr>
                  </m:oMath>
                </a14:m>
              </a:p>
            </p:txBody>
          </p:sp>
        </mc:Choice>
        <mc:Fallback/>
      </mc:AlternateContent>
      <p:sp>
        <p:nvSpPr>
          <p:cNvPr id="66" name="TextShape 2"/>
          <p:cNvSpPr txBox="1"/>
          <p:nvPr/>
        </p:nvSpPr>
        <p:spPr>
          <a:xfrm>
            <a:off x="185040" y="312840"/>
            <a:ext cx="8771400" cy="858240"/>
          </a:xfrm>
          <a:prstGeom prst="rect">
            <a:avLst/>
          </a:prstGeom>
          <a:noFill/>
          <a:ln>
            <a:noFill/>
          </a:ln>
        </p:spPr>
        <p:txBody>
          <a:bodyPr lIns="90000" rIns="90000" tIns="45000" bIns="45000"/>
          <a:p>
            <a:r>
              <a:rPr b="0" lang="en-US" sz="1800" spc="-1" strike="noStrike">
                <a:latin typeface="Arial"/>
              </a:rPr>
              <a:t>Details:</a:t>
            </a:r>
            <a:r>
              <a:rPr b="0" lang="en-US" sz="1800" spc="-1" strike="noStrike">
                <a:latin typeface="Arial"/>
              </a:rPr>
              <a:t>	</a:t>
            </a:r>
            <a:r>
              <a:rPr b="0" lang="en-US" sz="1800" spc="-1" strike="noStrike">
                <a:latin typeface="Arial"/>
              </a:rPr>
              <a:t>	</a:t>
            </a:r>
            <a:r>
              <a:rPr b="0" lang="en-US" sz="1800" spc="-1" strike="noStrike">
                <a:latin typeface="Arial"/>
              </a:rPr>
              <a:t>How does this stream of bits (rawValue) become a throttle axis </a:t>
            </a:r>
            <a:endParaRPr b="0" lang="en-US" sz="1800" spc="-1" strike="noStrike">
              <a:latin typeface="Arial"/>
            </a:endParaRPr>
          </a:p>
          <a:p>
            <a:r>
              <a:rPr b="0" lang="en-US" sz="1800" spc="-1" strike="noStrike">
                <a:latin typeface="Arial"/>
              </a:rPr>
              <a:t>	</a:t>
            </a:r>
            <a:r>
              <a:rPr b="0" lang="en-US" sz="1800" spc="-1" strike="noStrike">
                <a:latin typeface="Arial"/>
              </a:rPr>
              <a:t>	</a:t>
            </a:r>
            <a:r>
              <a:rPr b="0" lang="en-US" sz="1800" spc="-1" strike="noStrike">
                <a:latin typeface="Arial"/>
              </a:rPr>
              <a:t>	</a:t>
            </a:r>
            <a:r>
              <a:rPr b="0" lang="en-US" sz="1800" spc="-1" strike="noStrike">
                <a:latin typeface="Arial"/>
              </a:rPr>
              <a:t>position?</a:t>
            </a:r>
            <a:endParaRPr b="0" lang="en-US" sz="1800" spc="-1" strike="noStrike">
              <a:latin typeface="Arial"/>
            </a:endParaRPr>
          </a:p>
        </p:txBody>
      </p:sp>
      <p:sp>
        <p:nvSpPr>
          <p:cNvPr id="67" name="CustomShape 3"/>
          <p:cNvSpPr/>
          <p:nvPr/>
        </p:nvSpPr>
        <p:spPr>
          <a:xfrm rot="10809600">
            <a:off x="4563720" y="366840"/>
            <a:ext cx="1105920" cy="271440"/>
          </a:xfrm>
          <a:prstGeom prst="rect">
            <a:avLst/>
          </a:prstGeom>
          <a:solidFill>
            <a:srgbClr val="fff450">
              <a:alpha val="50000"/>
            </a:srgbClr>
          </a:solidFill>
          <a:ln>
            <a:solidFill>
              <a:srgbClr val="fff200"/>
            </a:solidFill>
            <a:custDash/>
          </a:ln>
        </p:spPr>
        <p:style>
          <a:lnRef idx="0"/>
          <a:fillRef idx="0"/>
          <a:effectRef idx="0"/>
          <a:fontRef idx="minor"/>
        </p:style>
      </p:sp>
      <p:sp>
        <p:nvSpPr>
          <p:cNvPr id="68" name="CustomShape 4"/>
          <p:cNvSpPr/>
          <p:nvPr/>
        </p:nvSpPr>
        <p:spPr>
          <a:xfrm rot="10809600">
            <a:off x="3440520" y="1925640"/>
            <a:ext cx="4048200" cy="271440"/>
          </a:xfrm>
          <a:prstGeom prst="rect">
            <a:avLst/>
          </a:prstGeom>
          <a:solidFill>
            <a:srgbClr val="fff450">
              <a:alpha val="50000"/>
            </a:srgbClr>
          </a:solidFill>
          <a:ln>
            <a:solidFill>
              <a:srgbClr val="fff200"/>
            </a:solidFill>
            <a:custDash/>
          </a:ln>
        </p:spPr>
        <p:style>
          <a:lnRef idx="0"/>
          <a:fillRef idx="0"/>
          <a:effectRef idx="0"/>
          <a:fontRef idx="minor"/>
        </p:style>
      </p:sp>
      <p:sp>
        <p:nvSpPr>
          <p:cNvPr id="69" name="CustomShape 5"/>
          <p:cNvSpPr/>
          <p:nvPr/>
        </p:nvSpPr>
        <p:spPr>
          <a:xfrm rot="10809600">
            <a:off x="2177280" y="4579560"/>
            <a:ext cx="5602680" cy="183600"/>
          </a:xfrm>
          <a:prstGeom prst="rect">
            <a:avLst/>
          </a:prstGeom>
          <a:solidFill>
            <a:srgbClr val="fff450">
              <a:alpha val="50000"/>
            </a:srgbClr>
          </a:solidFill>
          <a:ln>
            <a:solidFill>
              <a:srgbClr val="fff200"/>
            </a:solidFill>
            <a:custDash/>
          </a:ln>
        </p:spPr>
        <p:style>
          <a:lnRef idx="0"/>
          <a:fillRef idx="0"/>
          <a:effectRef idx="0"/>
          <a:fontRef idx="minor"/>
        </p:style>
      </p:sp>
    </p:spTree>
  </p:cSld>
  <p:timing>
    <p:tnLst>
      <p:par>
        <p:cTn id="15" dur="indefinite" restart="never" nodeType="tmRoot">
          <p:childTnLst>
            <p:seq>
              <p:cTn id="16" dur="indefinite" nodeType="mainSeq"/>
              <p:prevCondLst>
                <p:cond delay="0" evt="onPrev">
                  <p:tgtEl>
                    <p:sldTgt/>
                  </p:tgtEl>
                </p:cond>
              </p:prevCondLst>
              <p:nextCondLst>
                <p:cond delay="0"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534</TotalTime>
  <Application>LibreOffice/6.0.7.3$Linux_X86_64 LibreOffice_project/00m0$Build-3</Applicat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2022-12-24T11:04:31Z</dcterms:created>
  <dc:creator/>
  <dc:description/>
  <dc:language>en-US</dc:language>
  <cp:lastModifiedBy/>
  <dcterms:modified xsi:type="dcterms:W3CDTF">2022-12-30T07:38:58Z</dcterms:modified>
  <cp:revision>82</cp:revision>
  <dc:subject/>
  <dc:title/>
</cp:coreProperties>
</file>